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F5EBC-26CF-C747-82D8-89BF8CEF2A11}" v="1" dt="2026-01-22T10:23:43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ristar Kudowa" userId="e175c437-14c7-48cf-85e7-133e5e49cd07" providerId="ADAL" clId="{F4999AAF-B602-55A4-86BA-3313B77EB674}"/>
    <pc:docChg chg="undo custSel modSld">
      <pc:chgData name="Evaristar Kudowa" userId="e175c437-14c7-48cf-85e7-133e5e49cd07" providerId="ADAL" clId="{F4999AAF-B602-55A4-86BA-3313B77EB674}" dt="2026-01-22T10:24:34.820" v="214" actId="1076"/>
      <pc:docMkLst>
        <pc:docMk/>
      </pc:docMkLst>
      <pc:sldChg chg="modSp mod">
        <pc:chgData name="Evaristar Kudowa" userId="e175c437-14c7-48cf-85e7-133e5e49cd07" providerId="ADAL" clId="{F4999AAF-B602-55A4-86BA-3313B77EB674}" dt="2026-01-22T10:23:43.431" v="209" actId="27636"/>
        <pc:sldMkLst>
          <pc:docMk/>
          <pc:sldMk cId="0" sldId="258"/>
        </pc:sldMkLst>
        <pc:spChg chg="mod">
          <ac:chgData name="Evaristar Kudowa" userId="e175c437-14c7-48cf-85e7-133e5e49cd07" providerId="ADAL" clId="{F4999AAF-B602-55A4-86BA-3313B77EB674}" dt="2026-01-22T10:23:43.431" v="209" actId="27636"/>
          <ac:spMkLst>
            <pc:docMk/>
            <pc:sldMk cId="0" sldId="258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09:54:14.350" v="5" actId="5793"/>
        <pc:sldMkLst>
          <pc:docMk/>
          <pc:sldMk cId="0" sldId="259"/>
        </pc:sldMkLst>
        <pc:spChg chg="mod">
          <ac:chgData name="Evaristar Kudowa" userId="e175c437-14c7-48cf-85e7-133e5e49cd07" providerId="ADAL" clId="{F4999AAF-B602-55A4-86BA-3313B77EB674}" dt="2026-01-22T09:54:14.350" v="5" actId="5793"/>
          <ac:spMkLst>
            <pc:docMk/>
            <pc:sldMk cId="0" sldId="259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10:24:34.820" v="214" actId="1076"/>
        <pc:sldMkLst>
          <pc:docMk/>
          <pc:sldMk cId="0" sldId="260"/>
        </pc:sldMkLst>
        <pc:spChg chg="mod">
          <ac:chgData name="Evaristar Kudowa" userId="e175c437-14c7-48cf-85e7-133e5e49cd07" providerId="ADAL" clId="{F4999AAF-B602-55A4-86BA-3313B77EB674}" dt="2026-01-22T10:24:34.820" v="214" actId="1076"/>
          <ac:spMkLst>
            <pc:docMk/>
            <pc:sldMk cId="0" sldId="260"/>
            <ac:spMk id="4" creationId="{00000000-0000-0000-0000-000000000000}"/>
          </ac:spMkLst>
        </pc:spChg>
      </pc:sldChg>
      <pc:sldChg chg="modSp mod">
        <pc:chgData name="Evaristar Kudowa" userId="e175c437-14c7-48cf-85e7-133e5e49cd07" providerId="ADAL" clId="{F4999AAF-B602-55A4-86BA-3313B77EB674}" dt="2026-01-22T09:56:12.790" v="48" actId="14100"/>
        <pc:sldMkLst>
          <pc:docMk/>
          <pc:sldMk cId="0" sldId="264"/>
        </pc:sldMkLst>
        <pc:spChg chg="mod">
          <ac:chgData name="Evaristar Kudowa" userId="e175c437-14c7-48cf-85e7-133e5e49cd07" providerId="ADAL" clId="{F4999AAF-B602-55A4-86BA-3313B77EB674}" dt="2026-01-22T09:55:53.958" v="40" actId="14100"/>
          <ac:spMkLst>
            <pc:docMk/>
            <pc:sldMk cId="0" sldId="264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09:56:08.385" v="47" actId="27636"/>
          <ac:spMkLst>
            <pc:docMk/>
            <pc:sldMk cId="0" sldId="264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09:56:12.790" v="48" actId="14100"/>
          <ac:picMkLst>
            <pc:docMk/>
            <pc:sldMk cId="0" sldId="264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09:58:34.251" v="83" actId="1076"/>
        <pc:sldMkLst>
          <pc:docMk/>
          <pc:sldMk cId="0" sldId="265"/>
        </pc:sldMkLst>
        <pc:spChg chg="mod">
          <ac:chgData name="Evaristar Kudowa" userId="e175c437-14c7-48cf-85e7-133e5e49cd07" providerId="ADAL" clId="{F4999AAF-B602-55A4-86BA-3313B77EB674}" dt="2026-01-22T09:58:12.822" v="76" actId="14100"/>
          <ac:spMkLst>
            <pc:docMk/>
            <pc:sldMk cId="0" sldId="265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09:58:28.149" v="82" actId="27636"/>
          <ac:spMkLst>
            <pc:docMk/>
            <pc:sldMk cId="0" sldId="265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09:58:34.251" v="83" actId="1076"/>
          <ac:picMkLst>
            <pc:docMk/>
            <pc:sldMk cId="0" sldId="265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09:57:56.205" v="74" actId="1076"/>
        <pc:sldMkLst>
          <pc:docMk/>
          <pc:sldMk cId="0" sldId="266"/>
        </pc:sldMkLst>
        <pc:spChg chg="mod">
          <ac:chgData name="Evaristar Kudowa" userId="e175c437-14c7-48cf-85e7-133e5e49cd07" providerId="ADAL" clId="{F4999AAF-B602-55A4-86BA-3313B77EB674}" dt="2026-01-22T09:56:38.078" v="53" actId="14100"/>
          <ac:spMkLst>
            <pc:docMk/>
            <pc:sldMk cId="0" sldId="266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09:57:36.856" v="69" actId="403"/>
          <ac:spMkLst>
            <pc:docMk/>
            <pc:sldMk cId="0" sldId="266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09:57:56.205" v="74" actId="1076"/>
          <ac:picMkLst>
            <pc:docMk/>
            <pc:sldMk cId="0" sldId="266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09:59:40.137" v="96" actId="1076"/>
        <pc:sldMkLst>
          <pc:docMk/>
          <pc:sldMk cId="0" sldId="276"/>
        </pc:sldMkLst>
        <pc:spChg chg="mod">
          <ac:chgData name="Evaristar Kudowa" userId="e175c437-14c7-48cf-85e7-133e5e49cd07" providerId="ADAL" clId="{F4999AAF-B602-55A4-86BA-3313B77EB674}" dt="2026-01-22T09:59:14.716" v="88" actId="14100"/>
          <ac:spMkLst>
            <pc:docMk/>
            <pc:sldMk cId="0" sldId="276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09:59:40.137" v="96" actId="1076"/>
          <ac:spMkLst>
            <pc:docMk/>
            <pc:sldMk cId="0" sldId="276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09:59:30.133" v="94" actId="1076"/>
          <ac:picMkLst>
            <pc:docMk/>
            <pc:sldMk cId="0" sldId="276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9:13.469" v="205" actId="14100"/>
        <pc:sldMkLst>
          <pc:docMk/>
          <pc:sldMk cId="0" sldId="279"/>
        </pc:sldMkLst>
        <pc:spChg chg="mod">
          <ac:chgData name="Evaristar Kudowa" userId="e175c437-14c7-48cf-85e7-133e5e49cd07" providerId="ADAL" clId="{F4999AAF-B602-55A4-86BA-3313B77EB674}" dt="2026-01-22T10:09:01.499" v="201" actId="14100"/>
          <ac:spMkLst>
            <pc:docMk/>
            <pc:sldMk cId="0" sldId="279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9:13.469" v="205" actId="14100"/>
          <ac:spMkLst>
            <pc:docMk/>
            <pc:sldMk cId="0" sldId="279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9:05.478" v="202" actId="1076"/>
          <ac:picMkLst>
            <pc:docMk/>
            <pc:sldMk cId="0" sldId="279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0:29.074" v="108" actId="27636"/>
        <pc:sldMkLst>
          <pc:docMk/>
          <pc:sldMk cId="0" sldId="284"/>
        </pc:sldMkLst>
        <pc:spChg chg="mod">
          <ac:chgData name="Evaristar Kudowa" userId="e175c437-14c7-48cf-85e7-133e5e49cd07" providerId="ADAL" clId="{F4999AAF-B602-55A4-86BA-3313B77EB674}" dt="2026-01-22T10:00:10.673" v="100" actId="14100"/>
          <ac:spMkLst>
            <pc:docMk/>
            <pc:sldMk cId="0" sldId="284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0:29.074" v="108" actId="27636"/>
          <ac:spMkLst>
            <pc:docMk/>
            <pc:sldMk cId="0" sldId="284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0:24.875" v="106" actId="1076"/>
          <ac:picMkLst>
            <pc:docMk/>
            <pc:sldMk cId="0" sldId="284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1:00.013" v="118" actId="1076"/>
        <pc:sldMkLst>
          <pc:docMk/>
          <pc:sldMk cId="0" sldId="286"/>
        </pc:sldMkLst>
        <pc:spChg chg="mod">
          <ac:chgData name="Evaristar Kudowa" userId="e175c437-14c7-48cf-85e7-133e5e49cd07" providerId="ADAL" clId="{F4999AAF-B602-55A4-86BA-3313B77EB674}" dt="2026-01-22T10:00:49.829" v="114" actId="14100"/>
          <ac:spMkLst>
            <pc:docMk/>
            <pc:sldMk cId="0" sldId="286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0:52.703" v="116" actId="27636"/>
          <ac:spMkLst>
            <pc:docMk/>
            <pc:sldMk cId="0" sldId="286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1:00.013" v="118" actId="1076"/>
          <ac:picMkLst>
            <pc:docMk/>
            <pc:sldMk cId="0" sldId="286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23:43.621" v="210" actId="27636"/>
        <pc:sldMkLst>
          <pc:docMk/>
          <pc:sldMk cId="0" sldId="291"/>
        </pc:sldMkLst>
        <pc:spChg chg="mod">
          <ac:chgData name="Evaristar Kudowa" userId="e175c437-14c7-48cf-85e7-133e5e49cd07" providerId="ADAL" clId="{F4999AAF-B602-55A4-86BA-3313B77EB674}" dt="2026-01-22T10:23:43.621" v="210" actId="27636"/>
          <ac:spMkLst>
            <pc:docMk/>
            <pc:sldMk cId="0" sldId="291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10:01:49.485" v="129" actId="1076"/>
        <pc:sldMkLst>
          <pc:docMk/>
          <pc:sldMk cId="0" sldId="292"/>
        </pc:sldMkLst>
        <pc:spChg chg="mod">
          <ac:chgData name="Evaristar Kudowa" userId="e175c437-14c7-48cf-85e7-133e5e49cd07" providerId="ADAL" clId="{F4999AAF-B602-55A4-86BA-3313B77EB674}" dt="2026-01-22T10:01:27.633" v="122" actId="14100"/>
          <ac:spMkLst>
            <pc:docMk/>
            <pc:sldMk cId="0" sldId="292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1:49.485" v="129" actId="1076"/>
          <ac:spMkLst>
            <pc:docMk/>
            <pc:sldMk cId="0" sldId="292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1:43.631" v="128" actId="1076"/>
          <ac:picMkLst>
            <pc:docMk/>
            <pc:sldMk cId="0" sldId="292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2:29.962" v="138" actId="1076"/>
        <pc:sldMkLst>
          <pc:docMk/>
          <pc:sldMk cId="0" sldId="299"/>
        </pc:sldMkLst>
        <pc:spChg chg="mod">
          <ac:chgData name="Evaristar Kudowa" userId="e175c437-14c7-48cf-85e7-133e5e49cd07" providerId="ADAL" clId="{F4999AAF-B602-55A4-86BA-3313B77EB674}" dt="2026-01-22T10:02:19.177" v="133" actId="14100"/>
          <ac:spMkLst>
            <pc:docMk/>
            <pc:sldMk cId="0" sldId="299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2:26.131" v="137" actId="27636"/>
          <ac:spMkLst>
            <pc:docMk/>
            <pc:sldMk cId="0" sldId="299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2:29.962" v="138" actId="1076"/>
          <ac:picMkLst>
            <pc:docMk/>
            <pc:sldMk cId="0" sldId="299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3:06.514" v="149" actId="1076"/>
        <pc:sldMkLst>
          <pc:docMk/>
          <pc:sldMk cId="0" sldId="304"/>
        </pc:sldMkLst>
        <pc:spChg chg="mod">
          <ac:chgData name="Evaristar Kudowa" userId="e175c437-14c7-48cf-85e7-133e5e49cd07" providerId="ADAL" clId="{F4999AAF-B602-55A4-86BA-3313B77EB674}" dt="2026-01-22T10:02:46.203" v="141" actId="14100"/>
          <ac:spMkLst>
            <pc:docMk/>
            <pc:sldMk cId="0" sldId="304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3:02.500" v="148" actId="27636"/>
          <ac:spMkLst>
            <pc:docMk/>
            <pc:sldMk cId="0" sldId="304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3:06.514" v="149" actId="1076"/>
          <ac:picMkLst>
            <pc:docMk/>
            <pc:sldMk cId="0" sldId="304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3:38.721" v="159" actId="27636"/>
        <pc:sldMkLst>
          <pc:docMk/>
          <pc:sldMk cId="0" sldId="308"/>
        </pc:sldMkLst>
        <pc:spChg chg="mod">
          <ac:chgData name="Evaristar Kudowa" userId="e175c437-14c7-48cf-85e7-133e5e49cd07" providerId="ADAL" clId="{F4999AAF-B602-55A4-86BA-3313B77EB674}" dt="2026-01-22T10:03:28.243" v="154" actId="14100"/>
          <ac:spMkLst>
            <pc:docMk/>
            <pc:sldMk cId="0" sldId="308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3:38.721" v="159" actId="27636"/>
          <ac:spMkLst>
            <pc:docMk/>
            <pc:sldMk cId="0" sldId="308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3:36.144" v="157" actId="1076"/>
          <ac:picMkLst>
            <pc:docMk/>
            <pc:sldMk cId="0" sldId="308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4:19.809" v="167" actId="1076"/>
        <pc:sldMkLst>
          <pc:docMk/>
          <pc:sldMk cId="0" sldId="313"/>
        </pc:sldMkLst>
        <pc:spChg chg="mod">
          <ac:chgData name="Evaristar Kudowa" userId="e175c437-14c7-48cf-85e7-133e5e49cd07" providerId="ADAL" clId="{F4999AAF-B602-55A4-86BA-3313B77EB674}" dt="2026-01-22T10:03:52.142" v="161" actId="14100"/>
          <ac:spMkLst>
            <pc:docMk/>
            <pc:sldMk cId="0" sldId="313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4:13.461" v="166" actId="27636"/>
          <ac:spMkLst>
            <pc:docMk/>
            <pc:sldMk cId="0" sldId="313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4:19.809" v="167" actId="1076"/>
          <ac:picMkLst>
            <pc:docMk/>
            <pc:sldMk cId="0" sldId="313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4:31.245" v="169" actId="27636"/>
        <pc:sldMkLst>
          <pc:docMk/>
          <pc:sldMk cId="0" sldId="317"/>
        </pc:sldMkLst>
        <pc:spChg chg="mod">
          <ac:chgData name="Evaristar Kudowa" userId="e175c437-14c7-48cf-85e7-133e5e49cd07" providerId="ADAL" clId="{F4999AAF-B602-55A4-86BA-3313B77EB674}" dt="2026-01-22T10:04:31.245" v="169" actId="27636"/>
          <ac:spMkLst>
            <pc:docMk/>
            <pc:sldMk cId="0" sldId="317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10:05:04.962" v="180" actId="1076"/>
        <pc:sldMkLst>
          <pc:docMk/>
          <pc:sldMk cId="0" sldId="318"/>
        </pc:sldMkLst>
        <pc:spChg chg="mod">
          <ac:chgData name="Evaristar Kudowa" userId="e175c437-14c7-48cf-85e7-133e5e49cd07" providerId="ADAL" clId="{F4999AAF-B602-55A4-86BA-3313B77EB674}" dt="2026-01-22T10:04:50.446" v="174" actId="14100"/>
          <ac:spMkLst>
            <pc:docMk/>
            <pc:sldMk cId="0" sldId="318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5:01.784" v="179" actId="14100"/>
          <ac:spMkLst>
            <pc:docMk/>
            <pc:sldMk cId="0" sldId="318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5:04.962" v="180" actId="1076"/>
          <ac:picMkLst>
            <pc:docMk/>
            <pc:sldMk cId="0" sldId="318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5:22.956" v="182" actId="27636"/>
        <pc:sldMkLst>
          <pc:docMk/>
          <pc:sldMk cId="0" sldId="322"/>
        </pc:sldMkLst>
        <pc:spChg chg="mod">
          <ac:chgData name="Evaristar Kudowa" userId="e175c437-14c7-48cf-85e7-133e5e49cd07" providerId="ADAL" clId="{F4999AAF-B602-55A4-86BA-3313B77EB674}" dt="2026-01-22T10:05:22.956" v="182" actId="27636"/>
          <ac:spMkLst>
            <pc:docMk/>
            <pc:sldMk cId="0" sldId="322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10:23:43.851" v="211" actId="27636"/>
        <pc:sldMkLst>
          <pc:docMk/>
          <pc:sldMk cId="0" sldId="323"/>
        </pc:sldMkLst>
        <pc:spChg chg="mod">
          <ac:chgData name="Evaristar Kudowa" userId="e175c437-14c7-48cf-85e7-133e5e49cd07" providerId="ADAL" clId="{F4999AAF-B602-55A4-86BA-3313B77EB674}" dt="2026-01-22T10:05:33.917" v="184" actId="14100"/>
          <ac:spMkLst>
            <pc:docMk/>
            <pc:sldMk cId="0" sldId="323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23:43.851" v="211" actId="27636"/>
          <ac:spMkLst>
            <pc:docMk/>
            <pc:sldMk cId="0" sldId="323"/>
            <ac:spMk id="4" creationId="{F6C278EB-CD3C-4569-8B41-D3DDD3B4004E}"/>
          </ac:spMkLst>
        </pc:spChg>
      </pc:sldChg>
      <pc:sldChg chg="modSp mod">
        <pc:chgData name="Evaristar Kudowa" userId="e175c437-14c7-48cf-85e7-133e5e49cd07" providerId="ADAL" clId="{F4999AAF-B602-55A4-86BA-3313B77EB674}" dt="2026-01-22T10:23:43.891" v="212" actId="27636"/>
        <pc:sldMkLst>
          <pc:docMk/>
          <pc:sldMk cId="0" sldId="330"/>
        </pc:sldMkLst>
        <pc:spChg chg="mod">
          <ac:chgData name="Evaristar Kudowa" userId="e175c437-14c7-48cf-85e7-133e5e49cd07" providerId="ADAL" clId="{F4999AAF-B602-55A4-86BA-3313B77EB674}" dt="2026-01-22T10:05:56.768" v="186" actId="14100"/>
          <ac:spMkLst>
            <pc:docMk/>
            <pc:sldMk cId="0" sldId="330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23:43.891" v="212" actId="27636"/>
          <ac:spMkLst>
            <pc:docMk/>
            <pc:sldMk cId="0" sldId="330"/>
            <ac:spMk id="4" creationId="{F6C278EB-CD3C-4569-8B41-D3DDD3B4004E}"/>
          </ac:spMkLst>
        </pc:spChg>
      </pc:sldChg>
      <pc:sldChg chg="modSp mod">
        <pc:chgData name="Evaristar Kudowa" userId="e175c437-14c7-48cf-85e7-133e5e49cd07" providerId="ADAL" clId="{F4999AAF-B602-55A4-86BA-3313B77EB674}" dt="2026-01-22T10:06:16.742" v="188" actId="27636"/>
        <pc:sldMkLst>
          <pc:docMk/>
          <pc:sldMk cId="0" sldId="342"/>
        </pc:sldMkLst>
        <pc:spChg chg="mod">
          <ac:chgData name="Evaristar Kudowa" userId="e175c437-14c7-48cf-85e7-133e5e49cd07" providerId="ADAL" clId="{F4999AAF-B602-55A4-86BA-3313B77EB674}" dt="2026-01-22T10:06:16.742" v="188" actId="27636"/>
          <ac:spMkLst>
            <pc:docMk/>
            <pc:sldMk cId="0" sldId="342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10:06:33.464" v="191" actId="14100"/>
        <pc:sldMkLst>
          <pc:docMk/>
          <pc:sldMk cId="0" sldId="344"/>
        </pc:sldMkLst>
        <pc:spChg chg="mod">
          <ac:chgData name="Evaristar Kudowa" userId="e175c437-14c7-48cf-85e7-133e5e49cd07" providerId="ADAL" clId="{F4999AAF-B602-55A4-86BA-3313B77EB674}" dt="2026-01-22T10:06:33.464" v="191" actId="14100"/>
          <ac:spMkLst>
            <pc:docMk/>
            <pc:sldMk cId="0" sldId="344"/>
            <ac:spMk id="2" creationId="{C5CC315F-F711-43BA-8C23-8D50769E33D2}"/>
          </ac:spMkLst>
        </pc:spChg>
      </pc:sldChg>
      <pc:sldChg chg="modSp mod">
        <pc:chgData name="Evaristar Kudowa" userId="e175c437-14c7-48cf-85e7-133e5e49cd07" providerId="ADAL" clId="{F4999AAF-B602-55A4-86BA-3313B77EB674}" dt="2026-01-22T10:06:44.578" v="193" actId="14100"/>
        <pc:sldMkLst>
          <pc:docMk/>
          <pc:sldMk cId="0" sldId="345"/>
        </pc:sldMkLst>
        <pc:spChg chg="mod">
          <ac:chgData name="Evaristar Kudowa" userId="e175c437-14c7-48cf-85e7-133e5e49cd07" providerId="ADAL" clId="{F4999AAF-B602-55A4-86BA-3313B77EB674}" dt="2026-01-22T10:06:44.578" v="193" actId="14100"/>
          <ac:spMkLst>
            <pc:docMk/>
            <pc:sldMk cId="0" sldId="345"/>
            <ac:spMk id="2" creationId="{C5CC315F-F711-43BA-8C23-8D50769E33D2}"/>
          </ac:spMkLst>
        </pc:spChg>
      </pc:sldChg>
      <pc:sldChg chg="modSp mod">
        <pc:chgData name="Evaristar Kudowa" userId="e175c437-14c7-48cf-85e7-133e5e49cd07" providerId="ADAL" clId="{F4999AAF-B602-55A4-86BA-3313B77EB674}" dt="2026-01-22T10:06:54.978" v="195" actId="14100"/>
        <pc:sldMkLst>
          <pc:docMk/>
          <pc:sldMk cId="0" sldId="346"/>
        </pc:sldMkLst>
        <pc:spChg chg="mod">
          <ac:chgData name="Evaristar Kudowa" userId="e175c437-14c7-48cf-85e7-133e5e49cd07" providerId="ADAL" clId="{F4999AAF-B602-55A4-86BA-3313B77EB674}" dt="2026-01-22T10:06:54.978" v="195" actId="14100"/>
          <ac:spMkLst>
            <pc:docMk/>
            <pc:sldMk cId="0" sldId="346"/>
            <ac:spMk id="2" creationId="{C5CC315F-F711-43BA-8C23-8D50769E33D2}"/>
          </ac:spMkLst>
        </pc:spChg>
      </pc:sldChg>
      <pc:sldChg chg="modSp mod">
        <pc:chgData name="Evaristar Kudowa" userId="e175c437-14c7-48cf-85e7-133e5e49cd07" providerId="ADAL" clId="{F4999AAF-B602-55A4-86BA-3313B77EB674}" dt="2026-01-22T10:07:12.738" v="197" actId="27636"/>
        <pc:sldMkLst>
          <pc:docMk/>
          <pc:sldMk cId="0" sldId="355"/>
        </pc:sldMkLst>
        <pc:spChg chg="mod">
          <ac:chgData name="Evaristar Kudowa" userId="e175c437-14c7-48cf-85e7-133e5e49cd07" providerId="ADAL" clId="{F4999AAF-B602-55A4-86BA-3313B77EB674}" dt="2026-01-22T10:07:12.738" v="197" actId="27636"/>
          <ac:spMkLst>
            <pc:docMk/>
            <pc:sldMk cId="0" sldId="355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10:07:18.429" v="199" actId="27636"/>
        <pc:sldMkLst>
          <pc:docMk/>
          <pc:sldMk cId="0" sldId="356"/>
        </pc:sldMkLst>
        <pc:spChg chg="mod">
          <ac:chgData name="Evaristar Kudowa" userId="e175c437-14c7-48cf-85e7-133e5e49cd07" providerId="ADAL" clId="{F4999AAF-B602-55A4-86BA-3313B77EB674}" dt="2026-01-22T10:07:18.429" v="199" actId="27636"/>
          <ac:spMkLst>
            <pc:docMk/>
            <pc:sldMk cId="0" sldId="356"/>
            <ac:spMk id="3" creationId="{288BC91F-1C76-43AE-8B2A-956D48B768B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E552-82FF-41CD-AE9B-C5B295BA4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47A7-1C60-48ED-9106-1A4E50CD8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6500"/>
            <a:ext cx="9144000" cy="12313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256D4-A46F-42D5-9B93-520AF7ED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D99309-7B5F-490B-9BDE-AAF9B5F8D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580025"/>
            <a:ext cx="2743200" cy="311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2113EE3-8373-4C14-933F-C1E589D5B246}" type="datetime1">
              <a:rPr lang="en-GB" smtClean="0"/>
              <a:t>22/01/2026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010A-D0D2-45E6-B04B-900AFC28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A6CE9-1503-44AE-9C80-F0F8D874E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A2AA1-1B6B-4E88-A09D-356FC685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2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5E3CF-3D05-44C8-88C8-D98ADD5B8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504C6-15EF-447C-AD59-74FEC0CCC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67EC9-ADE0-4807-A12B-A966A05B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07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Tx/>
              <a:buFont typeface="Arial" panose="020B0604020202020204" pitchFamily="34" charset="0"/>
              <a:buChar char="•"/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3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FC57D-47CF-4AB3-8F41-D74240EA1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67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85BE-B3D8-4FF3-B29D-02E8297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9358A-6410-47DE-B7D5-0F708CD13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buClr>
                <a:srgbClr val="C00000"/>
              </a:buClr>
              <a:defRPr/>
            </a:lvl2pPr>
            <a:lvl3pPr>
              <a:buClrTx/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B0D16-5BFA-42AC-ADC2-646F18F10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>
              <a:buClr>
                <a:srgbClr val="C00000"/>
              </a:buClr>
              <a:defRPr/>
            </a:lvl2pPr>
            <a:lvl3pPr>
              <a:buClrTx/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2B6E7-0296-4DDC-8A37-ADBF0331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9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6CF-0013-49C7-AEB8-8E913747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4A6D-F116-4484-8C9C-A4639CC18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1EE16-2CAA-4269-9363-D2817EE0D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35FF5-1094-4B0C-B250-AD8B448C6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47F8F-0A27-4035-ACD4-A78ECFE4A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F0084-C4B2-4571-BB9F-0F21077E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1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37DD-A251-437C-AEDD-CB5B4426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F1F1D-CD28-4160-A015-F8A9E022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9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8FEFF-33E8-4DF3-9F82-C8924C64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11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A54E-07B9-4B62-B101-F97969B04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22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806B-9951-41F8-8355-56988956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42C372-A8E3-48FB-BC6D-03E9BE45A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AF29B-6E7F-438B-A4F0-E7B08FC24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B0398-38BC-4D55-98B4-91433EB4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1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1289F0-EB91-42F5-8365-E3427F55C1DD}"/>
              </a:ext>
            </a:extLst>
          </p:cNvPr>
          <p:cNvSpPr>
            <a:spLocks noChangeAspect="1"/>
          </p:cNvSpPr>
          <p:nvPr userDrawn="1"/>
        </p:nvSpPr>
        <p:spPr>
          <a:xfrm>
            <a:off x="2262487" y="581720"/>
            <a:ext cx="7667022" cy="5935758"/>
          </a:xfrm>
          <a:prstGeom prst="rect">
            <a:avLst/>
          </a:prstGeom>
          <a:blipFill dpi="0" rotWithShape="1">
            <a:blip r:embed="rId13">
              <a:alphaModFix amt="2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1E1190-2136-48F0-AC05-CF8B7090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20" y="365125"/>
            <a:ext cx="10333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45448-651E-4B5A-868C-102A5658F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70DB5-9A54-43D6-A1BD-EE919D586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9" y="6542081"/>
            <a:ext cx="2743200" cy="315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B768418-2B2A-4DD4-AF20-A6EC6C03C4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" y="86916"/>
            <a:ext cx="12192001" cy="228029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9" name="Picture 8" descr="logo.pdf">
            <a:extLst>
              <a:ext uri="{FF2B5EF4-FFF2-40B4-BE49-F238E27FC236}">
                <a16:creationId xmlns:a16="http://schemas.microsoft.com/office/drawing/2014/main" id="{102BA6D8-072F-4F9F-A5A0-82DCD1210E27}"/>
              </a:ext>
            </a:extLst>
          </p:cNvPr>
          <p:cNvPicPr>
            <a:picLocks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532" y="326042"/>
            <a:ext cx="708279" cy="9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30C013-6450-9241-806F-A84F38C100C4}"/>
              </a:ext>
            </a:extLst>
          </p:cNvPr>
          <p:cNvSpPr/>
          <p:nvPr userDrawn="1"/>
        </p:nvSpPr>
        <p:spPr>
          <a:xfrm>
            <a:off x="1069560" y="6618679"/>
            <a:ext cx="11678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</a:rPr>
              <a:t>Except where otherwise noted, these slides by Marc </a:t>
            </a:r>
            <a:r>
              <a:rPr lang="en-GB" sz="1200" b="1" dirty="0" err="1">
                <a:solidFill>
                  <a:schemeClr val="bg2">
                    <a:lumMod val="50000"/>
                  </a:schemeClr>
                </a:solidFill>
              </a:rPr>
              <a:t>Henrion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</a:rPr>
              <a:t> are licensed under a Creative Commons Attribution 4.0 License: http://</a:t>
            </a:r>
            <a:r>
              <a:rPr lang="en-GB" sz="1200" b="1" dirty="0" err="1">
                <a:solidFill>
                  <a:schemeClr val="bg2">
                    <a:lumMod val="50000"/>
                  </a:schemeClr>
                </a:solidFill>
              </a:rPr>
              <a:t>creativecommons.org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</a:rPr>
              <a:t>/by/4.0</a:t>
            </a:r>
            <a:endParaRPr lang="en-MW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10" descr="A drawing of a face  Description automatically generated">
            <a:extLst>
              <a:ext uri="{FF2B5EF4-FFF2-40B4-BE49-F238E27FC236}">
                <a16:creationId xmlns:a16="http://schemas.microsoft.com/office/drawing/2014/main" id="{EE356342-7E80-AD4B-BA14-513E4B339F2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8840"/>
            <a:ext cx="1103012" cy="37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16630-6B0B-BDDE-E9C1-B82678EC1EF6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-2" y="326042"/>
            <a:ext cx="981646" cy="9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lw-stats/R_And_Statistics_Training_202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lw-stats/R_And_Statistics_Training_2026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mlw-stats.shinyapps.io/DemonstrateTheCLT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E552-82FF-41CD-AE9B-C5B295BA4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marL="0" lvl="0" indent="0">
              <a:buNone/>
            </a:pPr>
            <a:r>
              <a:t>Statistics and R short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47A7-1C60-48ED-9106-1A4E50CD8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6500"/>
            <a:ext cx="9144000" cy="1231300"/>
          </a:xfrm>
        </p:spPr>
        <p:txBody>
          <a:bodyPr/>
          <a:lstStyle/>
          <a:p>
            <a:pPr marL="0" lvl="0" indent="0">
              <a:buNone/>
            </a:pPr>
            <a:r>
              <a:t>Session 3: Probability distributions</a:t>
            </a:r>
            <a:br/>
            <a:br/>
            <a:r>
              <a:t>Marc Henrion, Evaristar Kudowa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D99309-7B5F-490B-9BDE-AAF9B5F8D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580025"/>
            <a:ext cx="2743200" cy="311224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26 January 2026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256D4-A46F-42D5-9B93-520AF7ED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989120" cy="82707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Statistics &amp; uncertainty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644" y="1510301"/>
            <a:ext cx="4073382" cy="4674742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Now suppose when we measure a toddler’s weight, the accuracy of our measurement is not perfect: each time we record a slightly different value than the true one, though on average we get it right.</a:t>
            </a:r>
          </a:p>
          <a:p>
            <a:pPr lvl="0" indent="0">
              <a:buNone/>
            </a:pPr>
            <a:r>
              <a:rPr dirty="0" err="1">
                <a:latin typeface="Courier"/>
              </a:rPr>
              <a:t>dat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dat,</a:t>
            </a:r>
            <a:r>
              <a:rPr dirty="0" err="1">
                <a:solidFill>
                  <a:srgbClr val="7D9029"/>
                </a:solidFill>
                <a:latin typeface="Courier"/>
              </a:rPr>
              <a:t>weightWithError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),</a:t>
            </a:r>
            <a:r>
              <a:rPr dirty="0">
                <a:solidFill>
                  <a:srgbClr val="7D9029"/>
                </a:solidFill>
                <a:latin typeface="Courier"/>
              </a:rPr>
              <a:t>mean=</a:t>
            </a:r>
            <a:r>
              <a:rPr dirty="0" err="1">
                <a:latin typeface="Courier"/>
              </a:rPr>
              <a:t>weight,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))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mapping=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ageMonths,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weightWithError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geom_point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color=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xlab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"age in months"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"weight in kg"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"Toddlers' weights versus ages"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45987" y="1686674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Advanced intervention study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dirty="0"/>
              <a:t>Factorial designs</a:t>
            </a:r>
          </a:p>
          <a:p>
            <a:pPr lvl="1"/>
            <a:r>
              <a:rPr dirty="0"/>
              <a:t>Multiple interventions tested in a single study without having to increase the number of study arms</a:t>
            </a:r>
          </a:p>
          <a:p>
            <a:pPr lvl="1"/>
            <a:r>
              <a:rPr dirty="0"/>
              <a:t>e.g. 2x2 with 2 interventions A, B and a control (C) group; comparisons are 1) A+B and A only vs B only and C and 2) A+B and B only vs A only and C</a:t>
            </a:r>
          </a:p>
          <a:p>
            <a:pPr lvl="1"/>
            <a:r>
              <a:rPr dirty="0"/>
              <a:t>ZAMSTAR trial (Ayles et al Lancet 2013)</a:t>
            </a:r>
          </a:p>
          <a:p>
            <a:pPr lvl="1"/>
            <a:r>
              <a:rPr dirty="0"/>
              <a:t>Assume that the interventions are independent of each other; not powered to test this key assumption</a:t>
            </a:r>
          </a:p>
          <a:p>
            <a:pPr lvl="0"/>
            <a:r>
              <a:rPr dirty="0"/>
              <a:t>Adaptive / master protocol designs e.g. seamless multi-arm multi-stage (MAMS) design</a:t>
            </a:r>
          </a:p>
          <a:p>
            <a:pPr lvl="1"/>
            <a:r>
              <a:rPr dirty="0"/>
              <a:t>Multi-arm, multi-stage (MAMS) designs</a:t>
            </a:r>
          </a:p>
          <a:p>
            <a:pPr lvl="1"/>
            <a:r>
              <a:rPr dirty="0"/>
              <a:t>Platform (ongoing addition/removal of arms and /or participants), basket (one intervention, many diseases) and umbrella (multiple interventions, one disease) trials</a:t>
            </a:r>
          </a:p>
          <a:p>
            <a:pPr lvl="1"/>
            <a:r>
              <a:rPr dirty="0"/>
              <a:t>PASTAL trial (Choko et al Trials 2017)</a:t>
            </a:r>
          </a:p>
          <a:p>
            <a:pPr lvl="0"/>
            <a:r>
              <a:rPr dirty="0"/>
              <a:t>Package of interventions compared to a simple standard of care</a:t>
            </a:r>
          </a:p>
          <a:p>
            <a:pPr lvl="1"/>
            <a:r>
              <a:rPr dirty="0"/>
              <a:t>LINK4HEALTH trial in Swaziland (McNairy et al </a:t>
            </a:r>
            <a:r>
              <a:rPr dirty="0" err="1"/>
              <a:t>PLoS</a:t>
            </a:r>
            <a:r>
              <a:rPr dirty="0"/>
              <a:t> Med 2017)</a:t>
            </a:r>
            <a:endParaRPr lang="en-GB" dirty="0"/>
          </a:p>
          <a:p>
            <a:pPr lvl="1"/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100</a:t>
            </a:fld>
            <a:endParaRPr lang="en-GB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Target trial emulation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Sometimes it is unethical to run a trial and you can only plan an observational study. Or you may have observational data but </a:t>
            </a:r>
            <a:r>
              <a:rPr dirty="0" err="1"/>
              <a:t>analyse</a:t>
            </a:r>
            <a:r>
              <a:rPr dirty="0"/>
              <a:t> them as if an exposure had been </a:t>
            </a:r>
            <a:r>
              <a:rPr dirty="0" err="1"/>
              <a:t>randomised</a:t>
            </a:r>
            <a:r>
              <a:rPr dirty="0"/>
              <a:t> between participants.</a:t>
            </a:r>
          </a:p>
          <a:p>
            <a:pPr marL="0" lvl="0" indent="0">
              <a:buNone/>
            </a:pPr>
            <a:r>
              <a:rPr dirty="0"/>
              <a:t>In this case, </a:t>
            </a:r>
            <a:r>
              <a:rPr b="1" dirty="0"/>
              <a:t>causal inference</a:t>
            </a:r>
            <a:r>
              <a:rPr dirty="0"/>
              <a:t> methods can bridge the gap (somewhat).</a:t>
            </a:r>
          </a:p>
          <a:p>
            <a:pPr marL="0" lvl="0" indent="0">
              <a:buNone/>
            </a:pPr>
            <a:r>
              <a:rPr dirty="0"/>
              <a:t>In particular </a:t>
            </a:r>
            <a:r>
              <a:rPr b="1" dirty="0"/>
              <a:t>target trial emulation</a:t>
            </a:r>
            <a:r>
              <a:rPr dirty="0"/>
              <a:t> is gaining rapidly in popularity:</a:t>
            </a:r>
          </a:p>
          <a:p>
            <a:pPr lvl="0"/>
            <a:r>
              <a:rPr dirty="0"/>
              <a:t>Attempts to make groups receiving an intervention or not as comparable as possible (i.e. as if they had been </a:t>
            </a:r>
            <a:r>
              <a:rPr dirty="0" err="1"/>
              <a:t>randomised</a:t>
            </a:r>
            <a:r>
              <a:rPr dirty="0"/>
              <a:t> to) by accounting for how likely individuals were to have received the intervention. Most typically this involves weighting observations differently through using e.g. </a:t>
            </a:r>
            <a:r>
              <a:rPr dirty="0" err="1"/>
              <a:t>propsenisty</a:t>
            </a:r>
            <a:r>
              <a:rPr dirty="0"/>
              <a:t> scoring, overlap weighting, …</a:t>
            </a:r>
          </a:p>
          <a:p>
            <a:pPr lvl="0"/>
            <a:r>
              <a:rPr dirty="0"/>
              <a:t>You emulate rather than just observe data. However, you need to formally define each step as in a trial: eligibility criteria, treatment arms, adherence criteria, </a:t>
            </a:r>
            <a:r>
              <a:rPr dirty="0" err="1"/>
              <a:t>randomisation</a:t>
            </a:r>
            <a:r>
              <a:rPr dirty="0"/>
              <a:t> (this will be emulated), baseline timepoint, follow-up timepoint(s), clearly defined outcomes. You also need to define the (causal) </a:t>
            </a:r>
            <a:r>
              <a:rPr dirty="0" err="1"/>
              <a:t>estimand</a:t>
            </a:r>
            <a:r>
              <a:rPr dirty="0"/>
              <a:t> clearly.</a:t>
            </a:r>
          </a:p>
          <a:p>
            <a:pPr lvl="0"/>
            <a:r>
              <a:rPr dirty="0"/>
              <a:t>See Hernán &amp; Robins (2016); DOI 10.1093/</a:t>
            </a:r>
            <a:r>
              <a:rPr dirty="0" err="1"/>
              <a:t>aje</a:t>
            </a:r>
            <a:r>
              <a:rPr dirty="0"/>
              <a:t>/kwv254</a:t>
            </a:r>
            <a:endParaRPr lang="en-GB" dirty="0"/>
          </a:p>
          <a:p>
            <a:pPr lvl="0"/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101</a:t>
            </a:fld>
            <a:endParaRPr lang="en-GB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Field experimental designs (FEDs)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These designs are for agricultural, vector biology and laboratory based studies.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These assume you have a number of experimental units that you can assign treatments to, but you cannot change the location of these units, but might be able to group / block them somehow (e.g. wells on a plate or plots within a field that are arranged in rows and columns).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 r="-724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102</a:t>
            </a:fld>
            <a:endParaRPr lang="en-GB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Completely Randomized Design (CRD)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Used to study the effect of one factor - does not take into account any extraneous source of variation.</a:t>
            </a:r>
          </a:p>
          <a:p>
            <a:pPr lvl="0"/>
            <a:r>
              <a:t>N units and m different treatments.</a:t>
            </a:r>
          </a:p>
          <a:p>
            <a:pPr lvl="0"/>
            <a:r>
              <a:t>Treatments are assigned to experimental units at random.</a:t>
            </a:r>
          </a:p>
          <a:p>
            <a:pPr lvl="0"/>
            <a:r>
              <a:t>Experimental units are relatively homogeneous.</a:t>
            </a:r>
          </a:p>
          <a:p>
            <a:pPr lvl="0"/>
            <a:r>
              <a:t>Experiment will use very few replicates.</a:t>
            </a:r>
          </a:p>
          <a:p>
            <a:pPr lvl="0"/>
            <a:r>
              <a:t>Each treatment is replicated the same number of times (balanced design).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103</a:t>
            </a:fld>
            <a:endParaRPr lang="en-GB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Completely Randomized Design (CRD)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Mostly, focus is on the following:</a:t>
            </a:r>
          </a:p>
          <a:p>
            <a:pPr lvl="0"/>
            <a:r>
              <a:t>Are there treatment differences betwen the different experimental units - comparison of means</a:t>
            </a:r>
          </a:p>
          <a:p>
            <a:pPr lvl="0"/>
            <a:r>
              <a:t>Which of the units differ?</a:t>
            </a:r>
          </a:p>
          <a:p>
            <a:pPr marL="0" lvl="0" indent="0">
              <a:buNone/>
            </a:pPr>
            <a:r>
              <a:t>Advantages</a:t>
            </a:r>
          </a:p>
          <a:p>
            <a:pPr lvl="0"/>
            <a:r>
              <a:t>Easy to implement</a:t>
            </a:r>
          </a:p>
          <a:p>
            <a:pPr lvl="0"/>
            <a:r>
              <a:t>Controls a single extraneous source of variation.</a:t>
            </a:r>
          </a:p>
          <a:p>
            <a:pPr lvl="1"/>
            <a:r>
              <a:t>Removes its effect from the estimate of experimental error.</a:t>
            </a:r>
          </a:p>
          <a:p>
            <a:pPr marL="0" lvl="0" indent="0">
              <a:buNone/>
            </a:pPr>
            <a:r>
              <a:t>Disdvantages</a:t>
            </a:r>
          </a:p>
          <a:p>
            <a:pPr lvl="0"/>
            <a:r>
              <a:t>Experimental units are rarely homogeneous to allow for effective application of the CRD.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104</a:t>
            </a:fld>
            <a:endParaRPr lang="en-GB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Randomized Complete Block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field is divided into units to account for any variation in the field (e.g. one part of the field is closer to a water source or gets more sun, …).</a:t>
            </a:r>
          </a:p>
          <a:p>
            <a:pPr lvl="0"/>
            <a:r>
              <a:t>Units within the block are homogeneous.</a:t>
            </a:r>
          </a:p>
          <a:p>
            <a:pPr lvl="0"/>
            <a:r>
              <a:t>Experiment with m treatments.</a:t>
            </a:r>
          </a:p>
          <a:p>
            <a:pPr lvl="0"/>
            <a:r>
              <a:t>Treatments are then assigned at random to the subjects in the blocks - once in each block.</a:t>
            </a:r>
          </a:p>
          <a:p>
            <a:pPr lvl="0"/>
            <a:r>
              <a:t>Provides more accurate results compared to the CRD due to the blocking.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105</a:t>
            </a:fld>
            <a:endParaRPr lang="en-GB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Randomized Complete Block Design</a:t>
            </a:r>
          </a:p>
        </p:txBody>
      </p:sp>
      <p:pic>
        <p:nvPicPr>
          <p:cNvPr id="3" name="Picture 1" descr="dataAndSupportDocs/rcbd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772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RCBD - 4 blocks and 4 treatments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106</a:t>
            </a:fld>
            <a:endParaRPr lang="en-GB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Latin square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Extends RCBD to 2 blocking factors.</a:t>
            </a:r>
          </a:p>
          <a:p>
            <a:pPr lvl="0"/>
            <a:r>
              <a:t>Experiment with m treatments.</a:t>
            </a:r>
          </a:p>
          <a:p>
            <a:pPr lvl="0"/>
            <a:r>
              <a:t>Advantages:</a:t>
            </a:r>
          </a:p>
          <a:p>
            <a:pPr lvl="1"/>
            <a:r>
              <a:t>Reduces experimental error more than with 1 blocking factor.</a:t>
            </a:r>
          </a:p>
          <a:p>
            <a:pPr lvl="1"/>
            <a:r>
              <a:t>Small-scale studies can isolate important treatment effects.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107</a:t>
            </a:fld>
            <a:endParaRPr lang="en-GB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Latin square design</a:t>
            </a:r>
          </a:p>
        </p:txBody>
      </p:sp>
      <p:pic>
        <p:nvPicPr>
          <p:cNvPr id="3" name="Picture 1" descr="dataAndSupportDocs/latinsquar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36900" y="1816100"/>
            <a:ext cx="59182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Latin square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108</a:t>
            </a:fld>
            <a:endParaRPr lang="en-GB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Other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Factorial designs</a:t>
            </a:r>
          </a:p>
          <a:p>
            <a:pPr lvl="0"/>
            <a:r>
              <a:t>Split-plot design</a:t>
            </a:r>
          </a:p>
          <a:p>
            <a:pPr lvl="0"/>
            <a:r>
              <a:t>Graeco - Latin square</a:t>
            </a:r>
          </a:p>
          <a:p>
            <a:pPr lvl="0"/>
            <a:r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109</a:t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026810" cy="77569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Statistics &amp; uncertainty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225" y="1469205"/>
            <a:ext cx="4756935" cy="467474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Now suppose we can measure weights perfectly again. But now suppose that there are unobserved characteristics (e.g. genetic factors, nutritional status, …) that impact on children’s weights.</a:t>
            </a:r>
          </a:p>
          <a:p>
            <a:pPr lvl="0" indent="0">
              <a:buNone/>
            </a:pPr>
            <a:r>
              <a:rPr dirty="0" err="1">
                <a:latin typeface="Courier"/>
              </a:rPr>
              <a:t>dat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latentFactor1=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),</a:t>
            </a:r>
            <a:r>
              <a:rPr dirty="0">
                <a:solidFill>
                  <a:srgbClr val="7D9029"/>
                </a:solidFill>
                <a:latin typeface="Courier"/>
              </a:rPr>
              <a:t>mean=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sd=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latentFactor2=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),</a:t>
            </a:r>
            <a:r>
              <a:rPr dirty="0">
                <a:solidFill>
                  <a:srgbClr val="7D9029"/>
                </a:solidFill>
                <a:latin typeface="Courier"/>
              </a:rPr>
              <a:t>mean=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sd=</a:t>
            </a:r>
            <a:r>
              <a:rPr dirty="0">
                <a:solidFill>
                  <a:srgbClr val="40A070"/>
                </a:solidFill>
                <a:latin typeface="Courier"/>
              </a:rPr>
              <a:t>0.1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weightGivenLatentFactors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3.5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latentFactor1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2.5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latentFactor2)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(ageMonths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mapping=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ageMonths,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weightGivenLatentFactors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geom_point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color=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xlab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"age in months"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"weight in kg"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"Toddlers' weights versus ages"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7906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[end of Session 3]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110</a:t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Statistics &amp; uncertainty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We have seen 3 sources of uncertainty:</a:t>
                </a:r>
              </a:p>
              <a:p>
                <a:pPr lvl="0"/>
                <a:r>
                  <a:t>inherent uncertainty / randomness of an experiment</a:t>
                </a:r>
              </a:p>
              <a:p>
                <a:pPr lvl="0"/>
                <a:r>
                  <a:t>measurement error</a:t>
                </a:r>
              </a:p>
              <a:p>
                <a:pPr lvl="0"/>
                <a:r>
                  <a:t>unobserved relevant variables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These are just a few of many sources of uncertainty.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rPr b="1"/>
                  <a:t>Probability theory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b="1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b="1"/>
              </a:p>
              <a:p>
                <a:pPr marL="0" lvl="0" indent="0">
                  <a:buNone/>
                </a:pPr>
                <a:r>
                  <a:t>Exercise:</a:t>
                </a:r>
              </a:p>
              <a:p>
                <a:pPr marL="0" lvl="0" indent="0">
                  <a:buNone/>
                </a:pPr>
                <a:r>
                  <a:t>What is a probability?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7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Statistics &amp;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PROBABILITY</a:t>
            </a:r>
          </a:p>
          <a:p>
            <a:pPr marL="0" lvl="0" indent="0">
              <a:buNone/>
            </a:pPr>
            <a:r>
              <a:t>To quantify uncertainty we need to use the tools of </a:t>
            </a:r>
            <a:r>
              <a:rPr b="1"/>
              <a:t>probability theory</a:t>
            </a:r>
            <a:r>
              <a:t>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STATISTICS</a:t>
            </a:r>
          </a:p>
          <a:p>
            <a:pPr marL="0" lvl="0" indent="0">
              <a:buNone/>
            </a:pPr>
            <a:r>
              <a:t>To gain insights from observational data we need to make </a:t>
            </a:r>
            <a:r>
              <a:rPr b="1"/>
              <a:t>statistical inference</a:t>
            </a:r>
            <a: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Probability theory: random experiments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A </a:t>
                </a:r>
                <a:r>
                  <a:rPr b="1"/>
                  <a:t>random experiment</a:t>
                </a:r>
                <a:r>
                  <a:t> is an experiment that satisfies the following conditions:</a:t>
                </a:r>
              </a:p>
              <a:p>
                <a:pPr marL="457200" lvl="0" indent="-457200">
                  <a:buAutoNum type="arabicPeriod"/>
                </a:pPr>
                <a:r>
                  <a:t> All possible outcomes are known in advance.</a:t>
                </a:r>
              </a:p>
              <a:p>
                <a:pPr marL="457200" lvl="0" indent="-457200">
                  <a:buAutoNum type="arabicPeriod"/>
                </a:pPr>
                <a:r>
                  <a:t> In any particular trial, the outcome is not known in advance.</a:t>
                </a:r>
              </a:p>
              <a:p>
                <a:pPr marL="457200" lvl="0" indent="-457200">
                  <a:buAutoNum type="arabicPeriod"/>
                </a:pPr>
                <a:r>
                  <a:t> The experiment can be repeated under identical conditions.</a:t>
                </a:r>
              </a:p>
              <a:p>
                <a:pPr marL="0" lvl="0" indent="0">
                  <a:buNone/>
                </a:pPr>
                <a:r>
                  <a:t>The </a:t>
                </a:r>
                <a:r>
                  <a:rPr b="1"/>
                  <a:t>outcome space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t> of an experiment is the set of all possible outcomes of the experiment.</a:t>
                </a:r>
              </a:p>
              <a:p>
                <a:pPr marL="0" lvl="0" indent="0">
                  <a:buNone/>
                </a:pPr>
                <a:r>
                  <a:t>Examples</a:t>
                </a:r>
              </a:p>
              <a:p>
                <a:pPr lvl="0"/>
                <a:r>
                  <a:t>In the coin tossing experiment earlier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  <m:r>
                      <a:rPr>
                        <a:latin typeface="Cambria Math" panose="02040503050406030204" pitchFamily="18" charset="0"/>
                      </a:rPr>
                      <m:t>={</m:t>
                    </m:r>
                    <m:r>
                      <a:rPr>
                        <a:latin typeface="Cambria Math" panose="02040503050406030204" pitchFamily="18" charset="0"/>
                      </a:rPr>
                      <m:t>𝐻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.</a:t>
                </a:r>
              </a:p>
              <a:p>
                <a:pPr lvl="0"/>
                <a:r>
                  <a:t>When you roll a die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  <m:r>
                      <a:rPr>
                        <a:latin typeface="Cambria Math" panose="02040503050406030204" pitchFamily="18" charset="0"/>
                      </a:rPr>
                      <m:t>={1,2,3,4,5,6}</m:t>
                    </m:r>
                  </m:oMath>
                </a14:m>
                <a: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Probability theory: random experiments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An </a:t>
                </a:r>
                <a:r>
                  <a:rPr b="1"/>
                  <a:t>event</a:t>
                </a:r>
                <a:r>
                  <a:t> is a subset of the outcome space.</a:t>
                </a:r>
              </a:p>
              <a:p>
                <a:pPr marL="0" lvl="0" indent="0">
                  <a:buNone/>
                </a:pPr>
                <a:r>
                  <a:t>Examples</a:t>
                </a:r>
              </a:p>
              <a:p>
                <a:pPr lvl="0"/>
                <a:r>
                  <a:t>“Coin lands head”: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  <m:r>
                      <a:rPr>
                        <a:latin typeface="Cambria Math" panose="02040503050406030204" pitchFamily="18" charset="0"/>
                      </a:rPr>
                      <m:t>={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  <m:r>
                      <a:rPr>
                        <a:latin typeface="Cambria Math" panose="02040503050406030204" pitchFamily="18" charset="0"/>
                      </a:rPr>
                      <m:t>∈</m:t>
                    </m:r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  <m:r>
                      <a:rPr>
                        <a:latin typeface="Cambria Math" panose="02040503050406030204" pitchFamily="18" charset="0"/>
                      </a:rPr>
                      <m:t>| 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is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heads</m:t>
                    </m:r>
                    <m:r>
                      <a:rPr>
                        <a:latin typeface="Cambria Math" panose="02040503050406030204" pitchFamily="18" charset="0"/>
                      </a:rPr>
                      <m:t>}={</m:t>
                    </m:r>
                    <m:r>
                      <a:rPr>
                        <a:latin typeface="Cambria Math" panose="02040503050406030204" pitchFamily="18" charset="0"/>
                      </a:rPr>
                      <m:t>𝐻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/>
              </a:p>
              <a:p>
                <a:pPr lvl="0"/>
                <a:r>
                  <a:t>“Die shows even number”: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𝐵</m:t>
                    </m:r>
                    <m:r>
                      <a:rPr>
                        <a:latin typeface="Cambria Math" panose="02040503050406030204" pitchFamily="18" charset="0"/>
                      </a:rPr>
                      <m:t>={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  <m:r>
                      <a:rPr>
                        <a:latin typeface="Cambria Math" panose="02040503050406030204" pitchFamily="18" charset="0"/>
                      </a:rPr>
                      <m:t>∈</m:t>
                    </m:r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  <m:r>
                      <a:rPr>
                        <a:latin typeface="Cambria Math" panose="02040503050406030204" pitchFamily="18" charset="0"/>
                      </a:rPr>
                      <m:t>| 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is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even</m:t>
                    </m:r>
                    <m:r>
                      <a:rPr>
                        <a:latin typeface="Cambria Math" panose="02040503050406030204" pitchFamily="18" charset="0"/>
                      </a:rPr>
                      <m:t>}={2,4,6}</m:t>
                    </m:r>
                  </m:oMath>
                </a14:m>
                <a:endParaRPr/>
              </a:p>
              <a:p>
                <a:pPr marL="0" lvl="0" indent="0">
                  <a:buNone/>
                </a:pPr>
                <a:r>
                  <a:t>Special events</a:t>
                </a:r>
              </a:p>
              <a:p>
                <a:pPr lvl="0"/>
                <a:r>
                  <a:t>Impossible / empty event: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  <m:r>
                      <a:rPr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/>
              </a:p>
              <a:p>
                <a:pPr lvl="0"/>
                <a:r>
                  <a:t>Sure event / outcome space: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/>
              </a:p>
              <a:p>
                <a:pPr lvl="0"/>
                <a:r>
                  <a:t>Singleton events: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  <m:r>
                      <a:rPr>
                        <a:latin typeface="Cambria Math" panose="02040503050406030204" pitchFamily="18" charset="0"/>
                      </a:rPr>
                      <m:t>={</m:t>
                    </m:r>
                    <m:r>
                      <a:rPr>
                        <a:latin typeface="Cambria Math" panose="02040503050406030204" pitchFamily="18" charset="0"/>
                      </a:rPr>
                      <m:t>𝐻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  <m:r>
                      <a:rPr>
                        <a:latin typeface="Cambria Math" panose="02040503050406030204" pitchFamily="18" charset="0"/>
                      </a:rPr>
                      <m:t>={3}</m:t>
                    </m:r>
                  </m:oMath>
                </a14:m>
                <a:endParaRPr/>
              </a:p>
              <a:p>
                <a:pPr lvl="0"/>
                <a:r>
                  <a:t>The complementary event: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  <m:r>
                      <a:rPr>
                        <a:latin typeface="Cambria Math" panose="02040503050406030204" pitchFamily="18" charset="0"/>
                      </a:rPr>
                      <m:t>\</m:t>
                    </m:r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16</a:t>
            </a:fld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Probability theory: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Classical definition of probability:</a:t>
                </a:r>
              </a:p>
              <a:p>
                <a:pPr marL="0" lvl="0" indent="0">
                  <a:buNone/>
                </a:pPr>
                <a:r>
                  <a:t>Let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t> denote the operator measuring the size of an event. The </a:t>
                </a:r>
                <a:r>
                  <a:rPr b="1"/>
                  <a:t>probability</a:t>
                </a:r>
                <a:r>
                  <a:t> of an event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  <m:r>
                      <a:rPr>
                        <a:latin typeface="Cambria Math" panose="02040503050406030204" pitchFamily="18" charset="0"/>
                      </a:rPr>
                      <m:t>⊆</m:t>
                    </m:r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t> is defined as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If all outcomes in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t> are equally likely, then this means the probability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t> is the ratio of the number of outcomes in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t> and the number of outcomes in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t>.</a:t>
                </a:r>
              </a:p>
              <a:p>
                <a:pPr marL="0" lvl="0" indent="0">
                  <a:buNone/>
                </a:pPr>
                <a:r>
                  <a:t>If your outcome space is not discrete,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t> is a function mapping outcome sets to the positive real line.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rPr b="1"/>
                  <a:t>Random variables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b="1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b="1"/>
              </a:p>
              <a:p>
                <a:pPr marL="0" lvl="0" indent="0">
                  <a:buNone/>
                </a:pPr>
                <a:r>
                  <a:t>Exercise:</a:t>
                </a:r>
              </a:p>
              <a:p>
                <a:pPr marL="0" lvl="0" indent="0">
                  <a:buNone/>
                </a:pPr>
                <a:r>
                  <a:t>What is a random variable?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7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A </a:t>
                </a:r>
                <a:r>
                  <a:rPr b="1"/>
                  <a:t>random variable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t> is a numeric variable, corresponding to different outcomes in the outcome space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t>, the value of which we do not know before we observe a realisation of the random process / experiment. We may know however the distribution of values that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t> may take.</a:t>
                </a:r>
              </a:p>
              <a:p>
                <a:pPr marL="0" lvl="0" indent="0">
                  <a:buNone/>
                </a:pPr>
                <a:r>
                  <a:t>Mathematically, a random variable is a function that maps the outcome space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t> to the real line (i.e. a number):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>
                          <a:latin typeface="Cambria Math" panose="02040503050406030204" pitchFamily="18" charset="0"/>
                        </a:rPr>
                        <m:t>: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𝛺</m:t>
                      </m:r>
                      <m:r>
                        <a:rPr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71" r="-844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Example: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Consider the experiment of tossing a coin 2 times: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𝛺</m:t>
                      </m:r>
                      <m:r>
                        <a:rPr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The number of heads turning up is a random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677488" cy="837344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Random variables: probability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6C278EB-CD3C-4569-8B41-D3DDD3B4004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82885" y="1489752"/>
                <a:ext cx="4602823" cy="5034337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A </a:t>
                </a:r>
                <a:r>
                  <a:rPr b="1" dirty="0"/>
                  <a:t>probability mass function</a:t>
                </a:r>
                <a:r>
                  <a:rPr dirty="0"/>
                  <a:t> (</a:t>
                </a:r>
                <a:r>
                  <a:rPr dirty="0" err="1"/>
                  <a:t>pmf</a:t>
                </a:r>
                <a:r>
                  <a:rPr dirty="0"/>
                  <a:t>)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dirty="0"/>
                  <a:t> assigns to each </a:t>
                </a:r>
                <a:r>
                  <a:rPr dirty="0" err="1"/>
                  <a:t>realisation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dirty="0"/>
                  <a:t> of a </a:t>
                </a:r>
                <a:r>
                  <a:rPr i="1" dirty="0"/>
                  <a:t>discrete</a:t>
                </a:r>
                <a:r>
                  <a:rPr dirty="0"/>
                  <a:t> random variable X the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dirty="0"/>
                  <a:t>.</a:t>
                </a:r>
              </a:p>
              <a:p>
                <a:pPr lvl="0" indent="0">
                  <a:buNone/>
                </a:pPr>
                <a:r>
                  <a:rPr dirty="0" err="1">
                    <a:latin typeface="Courier"/>
                  </a:rPr>
                  <a:t>df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tibble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x=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: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pmf=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dbinom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: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size=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prob=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0.5</a:t>
                </a:r>
                <a:r>
                  <a:rPr dirty="0">
                    <a:latin typeface="Courier"/>
                  </a:rPr>
                  <a:t>))</a:t>
                </a:r>
                <a:br>
                  <a:rPr dirty="0"/>
                </a:br>
                <a:br>
                  <a:rPr dirty="0"/>
                </a:b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ggplot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data=</a:t>
                </a:r>
                <a:r>
                  <a:rPr dirty="0" err="1">
                    <a:latin typeface="Courier"/>
                  </a:rPr>
                  <a:t>df,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mapping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aes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x=</a:t>
                </a:r>
                <a:r>
                  <a:rPr dirty="0" err="1">
                    <a:latin typeface="Courier"/>
                  </a:rPr>
                  <a:t>x,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y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 err="1">
                    <a:latin typeface="Courier"/>
                  </a:rPr>
                  <a:t>pmf</a:t>
                </a:r>
                <a:r>
                  <a:rPr dirty="0">
                    <a:latin typeface="Courier"/>
                  </a:rPr>
                  <a:t>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geom_bar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stat=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"identity"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xlab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"number of heads"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dirty="0">
                    <a:latin typeface="Courier"/>
                  </a:rPr>
                  <a:t>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ylab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"probability mass"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ggtitle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pmf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 of the random variable counting numbers of H in 10 coin tosses"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scale_x_continuous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breaks=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: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coord_cartesian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xlim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 dirty="0">
                    <a:latin typeface="Courier"/>
                  </a:rPr>
                  <a:t>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theme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text =</a:t>
                </a:r>
                <a:r>
                  <a:rPr dirty="0">
                    <a:latin typeface="Courier"/>
                  </a:rPr>
                  <a:t>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element_text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size=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dirty="0">
                    <a:latin typeface="Courier"/>
                  </a:rPr>
                  <a:t>))</a:t>
                </a:r>
                <a:endParaRPr lang="en-GB" dirty="0">
                  <a:latin typeface="Courier"/>
                </a:endParaRPr>
              </a:p>
              <a:p>
                <a:pPr lvl="0" indent="0">
                  <a:buNone/>
                </a:pPr>
                <a:endParaRPr dirty="0">
                  <a:latin typeface="Courier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6C278EB-CD3C-4569-8B41-D3DDD3B40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82885" y="1489752"/>
                <a:ext cx="4602823" cy="5034337"/>
              </a:xfrm>
              <a:blipFill>
                <a:blip r:embed="rId2"/>
                <a:stretch>
                  <a:fillRect l="-549" t="-1008" r="-2747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MLW_KUHeS_RandStatistics_2026_Session3_files/figure-pptx/unnamed-chunk-5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72018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21</a:t>
            </a:fld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variables: probability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What about continuous random variables?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For a continuous random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t> for all values of x (the probability of </a:t>
                </a:r>
                <a:r>
                  <a:rPr i="1"/>
                  <a:t>exactly</a:t>
                </a:r>
                <a:r>
                  <a:t> realising one value among an infinity of possible values is 0). Hence it makes little sense to define a pmf.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7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variables: probability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Instead, we will define probabilities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t> taking values in specific intervals. This allows us to define a continuous equivalent to the discrete probability mass function.</a:t>
                </a:r>
              </a:p>
              <a:p>
                <a:pPr marL="0" lvl="0" indent="0">
                  <a:buNone/>
                </a:pPr>
                <a:r>
                  <a:t>A </a:t>
                </a:r>
                <a:r>
                  <a:rPr b="1"/>
                  <a:t>probability density function</a:t>
                </a:r>
                <a:r>
                  <a:t> (pdf) of a random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t> is a function, the area under which defines the probability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t> taking a value within a specific range of values.</a:t>
                </a:r>
              </a:p>
              <a:p>
                <a:pPr marL="0" lvl="0" indent="0">
                  <a:buNone/>
                </a:pPr>
                <a:r>
                  <a:t>Mathematically: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 r="-844" b="-4065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379538" cy="816796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Random variables: probability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6C278EB-CD3C-4569-8B41-D3DDD3B4004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54804" y="1602769"/>
                <a:ext cx="4315147" cy="4582274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dirty="0"/>
              </a:p>
              <a:p>
                <a:pPr lvl="0" indent="0">
                  <a:buNone/>
                </a:pPr>
                <a:r>
                  <a:rPr dirty="0">
                    <a:latin typeface="Courier"/>
                  </a:rPr>
                  <a:t>x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seq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4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4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by=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0.01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 err="1">
                    <a:latin typeface="Courier"/>
                  </a:rPr>
                  <a:t>xArea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seq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by=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0.01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 err="1">
                    <a:latin typeface="Courier"/>
                  </a:rPr>
                  <a:t>yArea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dnorm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xArea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par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mar=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))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plot</a:t>
                </a:r>
                <a:r>
                  <a:rPr dirty="0">
                    <a:latin typeface="Courier"/>
                  </a:rPr>
                  <a:t>(x,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dnorm</a:t>
                </a:r>
                <a:r>
                  <a:rPr dirty="0">
                    <a:latin typeface="Courier"/>
                  </a:rPr>
                  <a:t>(x), 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main=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"pdf of the standard normal"</a:t>
                </a:r>
                <a:r>
                  <a:rPr dirty="0">
                    <a:latin typeface="Courier"/>
                  </a:rPr>
                  <a:t>, 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xlab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"x"</a:t>
                </a:r>
                <a:r>
                  <a:rPr dirty="0">
                    <a:latin typeface="Courier"/>
                  </a:rPr>
                  <a:t>, 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ylab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"density"</a:t>
                </a:r>
                <a:r>
                  <a:rPr dirty="0">
                    <a:latin typeface="Courier"/>
                  </a:rPr>
                  <a:t>, 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type=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"l"</a:t>
                </a:r>
                <a:r>
                  <a:rPr dirty="0">
                    <a:latin typeface="Courier"/>
                  </a:rPr>
                  <a:t>, 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cex.lab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2.5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cex.axis=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2.5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cex.main=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2.5</a:t>
                </a:r>
                <a:r>
                  <a:rPr dirty="0">
                    <a:latin typeface="Courier"/>
                  </a:rPr>
                  <a:t>) 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polygon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dirty="0">
                    <a:latin typeface="Courier"/>
                  </a:rPr>
                  <a:t>,xArea,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0.5</a:t>
                </a:r>
                <a:r>
                  <a:rPr dirty="0">
                    <a:latin typeface="Courier"/>
                  </a:rPr>
                  <a:t>),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latin typeface="Courier"/>
                  </a:rPr>
                  <a:t>,yArea,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latin typeface="Courier"/>
                  </a:rPr>
                  <a:t>),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col=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'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steelblue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'</a:t>
                </a:r>
                <a:r>
                  <a:rPr dirty="0">
                    <a:latin typeface="Courier"/>
                  </a:rPr>
                  <a:t>,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lty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text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cex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2.5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"P(-2&lt;X&lt;0.5)=0.67"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x=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2.5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y=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0.25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col=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steelblue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</a:t>
                </a:r>
                <a:r>
                  <a:rPr dirty="0">
                    <a:latin typeface="Courier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6C278EB-CD3C-4569-8B41-D3DDD3B40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54804" y="1602769"/>
                <a:ext cx="4315147" cy="4582274"/>
              </a:xfrm>
              <a:blipFill>
                <a:blip r:embed="rId2"/>
                <a:stretch>
                  <a:fillRect l="-587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MLW_KUHeS_RandStatistics_2026_Session3_files/figure-pptx/unnamed-chunk-6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56261" y="2149011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variables: expectation &amp;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What is the expected or average / mean value for a given distribution? Let us define the </a:t>
                </a:r>
                <a:r>
                  <a:rPr b="1"/>
                  <a:t>expectation</a:t>
                </a:r>
                <a:r>
                  <a:t> or the </a:t>
                </a:r>
                <a:r>
                  <a:rPr b="1"/>
                  <a:t>mean</a:t>
                </a:r>
                <a:r>
                  <a:t> of a random value.</a:t>
                </a:r>
              </a:p>
              <a:p>
                <a:pPr marL="0" lvl="0" indent="0">
                  <a:buNone/>
                </a:pPr>
                <a:r>
                  <a:t>Discrete random variables – it’s just a weighted average: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Continuous random variables – we integrate rather than sum: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Notation: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4336" b="-6233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25</a:t>
            </a:fld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variables: expectation &amp;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The </a:t>
                </a:r>
                <a:r>
                  <a:rPr b="1"/>
                  <a:t>variance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t> of a random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t> is defined as spread around the mean and obtained by averaging the squared differences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t>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The </a:t>
                </a:r>
                <a:r>
                  <a:rPr b="1"/>
                  <a:t>standard deviation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t> has the advantage of being on the same scale as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26</a:t>
            </a:fld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rPr b="1"/>
                  <a:t>Common distributions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7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27</a:t>
            </a:fld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discrete uniform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Unif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t> if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∈{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+1,…,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−1}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,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rPr b="1"/>
                  <a:t>This distribution occurs when there are k equally likely outcomes (i.e. each of which occurs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1/</m:t>
                    </m:r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b="1"/>
                  <a:t>).</a:t>
                </a:r>
              </a:p>
              <a:p>
                <a:pPr marL="0" lvl="0" indent="0">
                  <a:buNone/>
                </a:pPr>
                <a:r>
                  <a:t>Example:</a:t>
                </a:r>
              </a:p>
              <a:p>
                <a:pPr marL="0" lvl="0" indent="0">
                  <a:buNone/>
                </a:pPr>
                <a:r>
                  <a:t>Roll a die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0623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28</a:t>
            </a:fld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725452" cy="78597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discrete uniform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9595" y="1530849"/>
            <a:ext cx="4726113" cy="4962418"/>
          </a:xfrm>
        </p:spPr>
        <p:txBody>
          <a:bodyPr>
            <a:normAutofit fontScale="92500" lnSpcReduction="1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plotDUnif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k,col,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maxK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,k,</a:t>
            </a:r>
            <a:r>
              <a:rPr dirty="0">
                <a:solidFill>
                  <a:srgbClr val="7D9029"/>
                </a:solidFill>
                <a:latin typeface="Courier"/>
              </a:rPr>
              <a:t>by=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 err="1">
                <a:latin typeface="Courier"/>
              </a:rPr>
              <a:t>k,k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geom_bar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stat=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identity"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"P(X=x)"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"Discrete uniform with a=1, k="</a:t>
            </a:r>
            <a:r>
              <a:rPr dirty="0">
                <a:latin typeface="Courier"/>
              </a:rPr>
              <a:t>,k))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scale_x_continuous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latin typeface="Courier"/>
              </a:rPr>
              <a:t>maxK)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,maxK</a:t>
            </a:r>
            <a:r>
              <a:rPr dirty="0">
                <a:solidFill>
                  <a:srgbClr val="40A070"/>
                </a:solidFill>
                <a:latin typeface="Courier"/>
              </a:rPr>
              <a:t>+0.5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plotDUnif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plotDUnif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plotDUnif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plotDUnif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7906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29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Preliminaries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0"/>
                <a:r>
                  <a:rPr dirty="0"/>
                  <a:t>Certificates of attendance</a:t>
                </a:r>
              </a:p>
              <a:p>
                <a:pPr lvl="1"/>
                <a:r>
                  <a:rPr dirty="0"/>
                  <a:t>You need to attend all 6 sessions.</a:t>
                </a:r>
              </a:p>
              <a:p>
                <a:pPr lvl="1"/>
                <a:r>
                  <a:rPr dirty="0"/>
                  <a:t>Sign in &amp; check spelling of name on the sign-in sheet!</a:t>
                </a:r>
              </a:p>
              <a:p>
                <a:pPr lvl="1"/>
                <a:r>
                  <a:rPr dirty="0"/>
                  <a:t>Only issued if paid-up and in exchange for completed feedback form.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 </m:t>
                      </m:r>
                    </m:oMath>
                  </m:oMathPara>
                </a14:m>
                <a:endParaRPr dirty="0">
                  <a:hlinkClick r:id="rId2"/>
                </a:endParaRPr>
              </a:p>
              <a:p>
                <a:pPr lvl="0"/>
                <a:r>
                  <a:rPr dirty="0"/>
                  <a:t>Office hours</a:t>
                </a:r>
              </a:p>
              <a:p>
                <a:pPr lvl="1"/>
                <a:r>
                  <a:rPr b="1" dirty="0"/>
                  <a:t>Vester</a:t>
                </a:r>
                <a:r>
                  <a:rPr dirty="0"/>
                  <a:t> - Mondays @ 2pm; </a:t>
                </a:r>
                <a:r>
                  <a:rPr b="1" dirty="0"/>
                  <a:t>Kapeni Meeting 1</a:t>
                </a:r>
              </a:p>
              <a:p>
                <a:pPr lvl="1"/>
                <a:r>
                  <a:rPr b="1" dirty="0"/>
                  <a:t>Eva</a:t>
                </a:r>
                <a:r>
                  <a:rPr dirty="0"/>
                  <a:t> - Tuesdays @ 2pm; </a:t>
                </a:r>
                <a:r>
                  <a:rPr b="1" dirty="0"/>
                  <a:t>Creator Ground Floor</a:t>
                </a:r>
              </a:p>
              <a:p>
                <a:pPr lvl="1"/>
                <a:r>
                  <a:rPr b="1" dirty="0"/>
                  <a:t>Marc</a:t>
                </a:r>
                <a:r>
                  <a:rPr dirty="0"/>
                  <a:t> - Thursdays @ 9am; </a:t>
                </a:r>
                <a:r>
                  <a:rPr b="1" dirty="0"/>
                  <a:t>Kapeni Meeting 2</a:t>
                </a:r>
              </a:p>
              <a:p>
                <a:pPr lvl="1"/>
                <a:r>
                  <a:rPr b="1" dirty="0"/>
                  <a:t>Jessie</a:t>
                </a:r>
                <a:r>
                  <a:rPr dirty="0"/>
                  <a:t> - Mondays @ 3pm; </a:t>
                </a:r>
                <a:r>
                  <a:rPr b="1" dirty="0"/>
                  <a:t>Kapeni Hurdle 1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Housekeeping</a:t>
                </a:r>
              </a:p>
              <a:p>
                <a:pPr lvl="1"/>
                <a:r>
                  <a:rPr dirty="0"/>
                  <a:t>Refreshments (no lunch - sorry)</a:t>
                </a:r>
              </a:p>
              <a:p>
                <a:pPr lvl="1"/>
                <a:r>
                  <a:rPr dirty="0"/>
                  <a:t>Fire exits &amp; bathrooms</a:t>
                </a:r>
                <a:endParaRPr lang="en-GB" dirty="0"/>
              </a:p>
              <a:p>
                <a:pPr marL="457200" lvl="1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168" b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Bernoulli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Bern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t> if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,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rPr b="1"/>
                  <a:t>This distribution occurs when there are only 2 outcomes, one of which occurs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b="1"/>
                  <a:t>.</a:t>
                </a:r>
              </a:p>
              <a:p>
                <a:pPr marL="0" lvl="0" indent="0">
                  <a:buNone/>
                </a:pPr>
                <a:r>
                  <a:t>Example:</a:t>
                </a:r>
              </a:p>
              <a:p>
                <a:pPr marL="0" lvl="0" indent="0">
                  <a:buNone/>
                </a:pPr>
                <a:r>
                  <a:t>Coin tossing experiment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48509" b="-569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30</a:t>
            </a:fld>
            <a:endParaRPr 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814459" cy="79624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Bernoulli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9048" y="1530849"/>
            <a:ext cx="4432978" cy="4695289"/>
          </a:xfrm>
        </p:spPr>
        <p:txBody>
          <a:bodyPr>
            <a:normAutofit fontScale="92500" lnSpcReduction="1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plotBern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p,col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by=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dbinom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size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prob=</a:t>
            </a:r>
            <a:r>
              <a:rPr dirty="0">
                <a:latin typeface="Courier"/>
              </a:rPr>
              <a:t>p)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geom_bar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stat=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identity"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"P(X=x)"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"Bernoulli with p="</a:t>
            </a:r>
            <a:r>
              <a:rPr dirty="0">
                <a:latin typeface="Courier"/>
              </a:rPr>
              <a:t>,p))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scale_x_continuous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plotBern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plotBern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plotBern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plotBern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0.9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87083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31</a:t>
            </a:fld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Bernoulli</a:t>
            </a:r>
          </a:p>
        </p:txBody>
      </p:sp>
      <p:pic>
        <p:nvPicPr>
          <p:cNvPr id="3" name="Picture 1" descr="dataAndSupportDocs/bernoulli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41800" y="1816100"/>
            <a:ext cx="37084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Jacob Bernoulli (public domain / Wikipedia)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32</a:t>
            </a:fld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Binomial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Bin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t> if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∈{0,1,…,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,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𝑛𝑝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The special case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t> is the Bernoulli distribution. Also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t> are independent and identically distributed (iid)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Bern</m:t>
                    </m:r>
                    <m:r>
                      <m:rPr>
                        <m:nor/>
                      </m:rPr>
                      <a:rPr/>
                      <m:t>(</m:t>
                    </m:r>
                    <m:r>
                      <m:rPr>
                        <m:nor/>
                      </m:rPr>
                      <a:rPr/>
                      <m:t>p</m:t>
                    </m:r>
                    <m:r>
                      <m:rPr>
                        <m:nor/>
                      </m:rPr>
                      <a:rPr/>
                      <m:t>)</m:t>
                    </m:r>
                  </m:oMath>
                </a14:m>
                <a:r>
                  <a:t>, then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Bin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t>.</a:t>
                </a:r>
              </a:p>
              <a:p>
                <a:pPr marL="0" lvl="0" indent="0">
                  <a:buNone/>
                </a:pPr>
                <a:r>
                  <a:rPr b="1"/>
                  <a:t>It is the distribution that arises if you count the number of successes among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b="1"/>
                  <a:t> independent Bernoulli trials, e.g. counting heads in 10 coin tosses.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48509" b="-569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33</a:t>
            </a:fld>
            <a:endParaRPr 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Binomial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In 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rbinom(n,size,prob)</a:t>
                </a:r>
                <a:r>
                  <a:t> - to sample from this distribution</a:t>
                </a:r>
              </a:p>
              <a:p>
                <a:pPr lvl="0"/>
                <a:r>
                  <a:rPr>
                    <a:latin typeface="Courier"/>
                  </a:rPr>
                  <a:t>dbinom(x,size,prob)</a:t>
                </a:r>
                <a:r>
                  <a:t> - for the probability mass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pbinom(q,size,prob)</a:t>
                </a:r>
                <a:r>
                  <a:t> - for the cumulative distribution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qbinom(p,size,prob)</a:t>
                </a:r>
                <a:r>
                  <a:t> - to calculate theoretical quantiles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so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that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34</a:t>
            </a:fld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Binomial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As an exercise: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t>Sample 6 random values from a binomial distribution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=10,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t>.</a:t>
                </a:r>
              </a:p>
              <a:p>
                <a:pPr lvl="0"/>
                <a:r>
                  <a:t>Calculate the probability of observing 8 deaths in a cohort of 100 patients, when the probability of death is 4%.</a:t>
                </a:r>
              </a:p>
              <a:p>
                <a:pPr lvl="0"/>
                <a:r>
                  <a:t>Calculate the probability of 52 or fewer patients, out of 84, being cured if the probability of cure is 65%.</a:t>
                </a:r>
              </a:p>
              <a:p>
                <a:pPr lvl="0"/>
                <a:r>
                  <a:t>Compute the median of a binomial distribution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=4,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=0.81</m:t>
                    </m:r>
                  </m:oMath>
                </a14:m>
                <a: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 r="-12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35</a:t>
            </a:fld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Binomial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t>Solutions: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t>Sample 6 random values from a binomial distribution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=10,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t>.</a:t>
                </a:r>
              </a:p>
              <a:p>
                <a:pPr marL="457200" lvl="1" indent="0">
                  <a:buNone/>
                </a:pPr>
                <a:r>
                  <a:rPr>
                    <a:latin typeface="Courier"/>
                  </a:rPr>
                  <a:t>rbinom(n=6,size=10,prob=0.25)</a:t>
                </a:r>
              </a:p>
              <a:p>
                <a:pPr lvl="0"/>
                <a:r>
                  <a:t>Calculate the probability of observing 8 deaths in a cohort of 100 patients, when the probability of death is 4%.</a:t>
                </a:r>
              </a:p>
              <a:p>
                <a:pPr marL="457200" lvl="1" indent="0">
                  <a:buNone/>
                </a:pPr>
                <a:r>
                  <a:rPr>
                    <a:latin typeface="Courier"/>
                  </a:rPr>
                  <a:t>dbinom(x=8,size=100,prob=0.04)</a:t>
                </a:r>
                <a:r>
                  <a:t> - this is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=8|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=100,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=0.04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t>Calculate the probability of 52 or fewer patients, out of 84, being cured if the probability of cure is 65%.</a:t>
                </a:r>
              </a:p>
              <a:p>
                <a:pPr marL="457200" lvl="1" indent="0">
                  <a:buNone/>
                </a:pPr>
                <a:r>
                  <a:rPr>
                    <a:latin typeface="Courier"/>
                  </a:rPr>
                  <a:t>pbinom(q=52,size=84,prob=0.65)</a:t>
                </a:r>
                <a:r>
                  <a:t> or </a:t>
                </a:r>
                <a:r>
                  <a:rPr>
                    <a:latin typeface="Courier"/>
                  </a:rPr>
                  <a:t>sum(dbinom(0:52,size=84,prob=0.65))</a:t>
                </a:r>
                <a:r>
                  <a:t> - this is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≤52|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=84,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=0.65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t>Compute the median of a binomial distribution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=4,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=0.81</m:t>
                    </m:r>
                  </m:oMath>
                </a14:m>
                <a:r>
                  <a:t>.</a:t>
                </a:r>
              </a:p>
              <a:p>
                <a:pPr marL="457200" lvl="1" indent="0">
                  <a:buNone/>
                </a:pPr>
                <a:r>
                  <a:rPr>
                    <a:latin typeface="Courier"/>
                  </a:rPr>
                  <a:t>qbinom(p=0.5,size=4,prob=0.81)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168" r="-12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36</a:t>
            </a:fld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502828" cy="77569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Binomial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855" y="1666981"/>
            <a:ext cx="4982966" cy="4292029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plotBin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n,p,col,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maxN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,n,</a:t>
            </a:r>
            <a:r>
              <a:rPr dirty="0">
                <a:solidFill>
                  <a:srgbClr val="7D9029"/>
                </a:solidFill>
                <a:latin typeface="Courier"/>
              </a:rPr>
              <a:t>by=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dbinom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size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n,</a:t>
            </a:r>
            <a:r>
              <a:rPr dirty="0" err="1">
                <a:solidFill>
                  <a:srgbClr val="7D9029"/>
                </a:solidFill>
                <a:latin typeface="Courier"/>
              </a:rPr>
              <a:t>prob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geom_bar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stat=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identity"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"P(X=x)"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"Binomial with n="</a:t>
            </a:r>
            <a:r>
              <a:rPr dirty="0">
                <a:latin typeface="Courier"/>
              </a:rPr>
              <a:t>,n,</a:t>
            </a:r>
            <a:r>
              <a:rPr dirty="0">
                <a:solidFill>
                  <a:srgbClr val="4070A0"/>
                </a:solidFill>
                <a:latin typeface="Courier"/>
              </a:rPr>
              <a:t>", p="</a:t>
            </a:r>
            <a:r>
              <a:rPr dirty="0">
                <a:latin typeface="Courier"/>
              </a:rPr>
              <a:t>,p))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scale_x_continuous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latin typeface="Courier"/>
              </a:rPr>
              <a:t>maxN)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,maxN</a:t>
            </a:r>
            <a:r>
              <a:rPr dirty="0">
                <a:solidFill>
                  <a:srgbClr val="40A070"/>
                </a:solidFill>
                <a:latin typeface="Courier"/>
              </a:rPr>
              <a:t>+0.5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"greenyellow"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g5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"mediumorchid"</a:t>
            </a:r>
            <a:r>
              <a:rPr dirty="0">
                <a:latin typeface="Courier"/>
              </a:rPr>
              <a:t>); g6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(g1,g2,g3,g4,g5,g6,</a:t>
            </a:r>
            <a:r>
              <a:rPr dirty="0">
                <a:solidFill>
                  <a:srgbClr val="7D9029"/>
                </a:solidFill>
                <a:latin typeface="Courier"/>
              </a:rPr>
              <a:t>ncol=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87083" y="1686674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37</a:t>
            </a:fld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Poisson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t> if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∈{0,1,2,3…}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>
                          <a:latin typeface="Cambria Math" panose="02040503050406030204" pitchFamily="18" charset="0"/>
                        </a:rPr>
                        <m:t>,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rPr b="1"/>
                  <a:t>This distribution arises if you count the number of events that occur during a fixed interval,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b="1"/>
                  <a:t> the rate with which events occur.</a:t>
                </a:r>
              </a:p>
              <a:p>
                <a:pPr marL="0" lvl="0" indent="0">
                  <a:buNone/>
                </a:pPr>
                <a:r>
                  <a:t>The Poisson distribution is a limiting case of the Binomial:</a:t>
                </a:r>
              </a:p>
              <a:p>
                <a:pPr marL="0" lvl="0" indent="0">
                  <a:buNone/>
                </a:pPr>
                <a: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Bin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/>
                          <m:t>lim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→∞,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→0</m:t>
                        </m:r>
                      </m:sub>
                    </m:sSub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t>.</a:t>
                </a:r>
              </a:p>
              <a:p>
                <a:pPr marL="0" lvl="0" indent="0">
                  <a:buNone/>
                </a:pPr>
                <a:r>
                  <a:t>If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t> is kept fixed, then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Poisson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t> with rate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48509" b="-569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38</a:t>
            </a:fld>
            <a:endParaRPr lang="en-GB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Examples: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t>number of mutations on strand of DNA per unit time,</a:t>
                </a:r>
              </a:p>
              <a:p>
                <a:pPr lvl="0"/>
                <a:r>
                  <a:t>number of asthma patient arrivals within a given hour of a walk-in clinic</a:t>
                </a:r>
              </a:p>
              <a:p>
                <a:pPr lvl="0"/>
                <a:r>
                  <a:t>number of births, deaths, …, over a given period</a:t>
                </a:r>
              </a:p>
              <a:p>
                <a:pPr lvl="0"/>
                <a:r>
                  <a:t>number of photons hitting a telescope image sensor</a:t>
                </a:r>
              </a:p>
              <a:p>
                <a:pPr lvl="0"/>
                <a:r>
                  <a:t>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39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457200">
              <a:buAutoNum type="arabicPeriod"/>
            </a:pPr>
            <a:r>
              <a:rPr b="1" dirty="0"/>
              <a:t>KNOW R</a:t>
            </a:r>
            <a:r>
              <a:rPr dirty="0"/>
              <a:t>: Explain know what R is &amp; what it can do.</a:t>
            </a:r>
          </a:p>
          <a:p>
            <a:pPr marL="457200" lvl="0" indent="-457200">
              <a:buAutoNum type="arabicPeriod"/>
            </a:pPr>
            <a:r>
              <a:rPr b="1" dirty="0"/>
              <a:t>KNOW R RESOURCES</a:t>
            </a:r>
            <a:r>
              <a:rPr dirty="0"/>
              <a:t>: List useful R resources and access them.</a:t>
            </a:r>
          </a:p>
          <a:p>
            <a:pPr marL="457200" lvl="0" indent="-457200">
              <a:buAutoNum type="arabicPeriod"/>
            </a:pPr>
            <a:r>
              <a:rPr b="1" dirty="0"/>
              <a:t>DO R</a:t>
            </a:r>
            <a:r>
              <a:rPr dirty="0"/>
              <a:t>: Perform basic operations relevant for your research in R:</a:t>
            </a:r>
          </a:p>
          <a:p>
            <a:pPr marL="914400" lvl="1" indent="-457200">
              <a:buAutoNum type="alphaLcPeriod"/>
            </a:pPr>
            <a:r>
              <a:rPr dirty="0"/>
              <a:t>Read data into R &amp; write data or results to the </a:t>
            </a:r>
            <a:r>
              <a:rPr dirty="0" err="1"/>
              <a:t>harddrive</a:t>
            </a:r>
            <a:r>
              <a:rPr dirty="0"/>
              <a:t>.</a:t>
            </a:r>
          </a:p>
          <a:p>
            <a:pPr marL="914400" lvl="1" indent="-457200">
              <a:buAutoNum type="alphaLcPeriod"/>
            </a:pPr>
            <a:r>
              <a:rPr dirty="0"/>
              <a:t>Manipulate &amp; use different object types.</a:t>
            </a:r>
          </a:p>
          <a:p>
            <a:pPr marL="914400" lvl="1" indent="-457200">
              <a:buAutoNum type="alphaLcPeriod"/>
            </a:pPr>
            <a:r>
              <a:rPr dirty="0"/>
              <a:t>Write &amp; use functions in R</a:t>
            </a:r>
          </a:p>
          <a:p>
            <a:pPr marL="914400" lvl="1" indent="-457200">
              <a:buAutoNum type="alphaLcPeriod"/>
            </a:pPr>
            <a:r>
              <a:rPr dirty="0"/>
              <a:t>Perform basic analyses on a dataset: mean, standard deviation, linear regression.</a:t>
            </a:r>
          </a:p>
          <a:p>
            <a:pPr marL="914400" lvl="1" indent="-457200">
              <a:buAutoNum type="alphaLcPeriod"/>
            </a:pPr>
            <a:r>
              <a:rPr dirty="0"/>
              <a:t>Produce various standard graphs and tables</a:t>
            </a:r>
          </a:p>
          <a:p>
            <a:pPr marL="457200" lvl="0" indent="-457200">
              <a:buAutoNum type="arabicPeriod"/>
            </a:pPr>
            <a:r>
              <a:rPr b="1" dirty="0"/>
              <a:t>UNDERSTAND BASICS OF STATISTICS</a:t>
            </a:r>
            <a:r>
              <a:rPr dirty="0"/>
              <a:t>: Explain basic statistical theory: common distributions, standard statistical techniques, common study designs, assumptions behind common statistical tests and regression models.</a:t>
            </a:r>
          </a:p>
          <a:p>
            <a:pPr marL="457200" lvl="0" indent="-457200">
              <a:buAutoNum type="arabicPeriod"/>
            </a:pPr>
            <a:r>
              <a:rPr b="1" dirty="0"/>
              <a:t>UNDERSTAND STUDY DESIGNS</a:t>
            </a:r>
            <a:r>
              <a:rPr dirty="0"/>
              <a:t>: Recommend appropriate designs &amp; analyses.</a:t>
            </a:r>
          </a:p>
          <a:p>
            <a:pPr marL="457200" lvl="0" indent="-457200">
              <a:buAutoNum type="arabicPeriod"/>
            </a:pPr>
            <a:r>
              <a:rPr b="1" dirty="0"/>
              <a:t>COMPREHEND OPEN SCIENCE</a:t>
            </a:r>
            <a:r>
              <a:rPr dirty="0"/>
              <a:t>: </a:t>
            </a:r>
            <a:r>
              <a:rPr dirty="0" err="1"/>
              <a:t>Summarise</a:t>
            </a:r>
            <a:r>
              <a:rPr dirty="0"/>
              <a:t> principles of open, reproducible research.</a:t>
            </a:r>
          </a:p>
          <a:p>
            <a:pPr marL="457200" lvl="0" indent="-457200">
              <a:buAutoNum type="arabicPeriod"/>
            </a:pPr>
            <a:r>
              <a:rPr b="1" dirty="0"/>
              <a:t>DO OPEN SCIENCE WITH R</a:t>
            </a:r>
            <a:r>
              <a:rPr dirty="0"/>
              <a:t>: Use R scripts, R markdown, packages &amp; GitHub.</a:t>
            </a:r>
            <a:endParaRPr lang="en-GB"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In 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rpois(n,lambda)</a:t>
                </a:r>
                <a:r>
                  <a:t> - to sample from this distribution</a:t>
                </a:r>
              </a:p>
              <a:p>
                <a:pPr lvl="0"/>
                <a:r>
                  <a:rPr>
                    <a:latin typeface="Courier"/>
                  </a:rPr>
                  <a:t>dpois(x,lambda)</a:t>
                </a:r>
                <a:r>
                  <a:t> - for the probability mass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ppois(q,lambda)</a:t>
                </a:r>
                <a:r>
                  <a:t> - for the cumulative distribution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qpois(p,lambda)</a:t>
                </a:r>
                <a:r>
                  <a:t> - to calculate theoretical quantiles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so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that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40</a:t>
            </a:fld>
            <a:endParaRPr lang="en-GB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As an exercise: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t>You plan to study to observe the hourly number of patients showing up with broken femurs in your hospital’s A&amp;E ward. From previous studies you know that on average there will be 2 such patients per hour. How could you get an idea what data to expect?</a:t>
                </a:r>
              </a:p>
              <a:p>
                <a:pPr lvl="0"/>
                <a:r>
                  <a:t>Assuming the weekly incident cases of typhoid in your area follow a Poisson distribution with an average of 4 cases, what is the probability of recording 8 cases in a given week?</a:t>
                </a:r>
              </a:p>
              <a:p>
                <a:pPr lvl="0"/>
                <a:r>
                  <a:t>Staying with this example, calculate the probability of 12 or more cases of typhoid being observed in a particular week.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41</a:t>
            </a:fld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Solutions: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t>You plan to study to observe the hourly number of patients showing up with broken femurs in your hospital’s A&amp;E ward. From previous studies you know that on average there will be 2 such patients per hour. How could you get an idea what data to expect?</a:t>
                </a:r>
              </a:p>
              <a:p>
                <a:pPr marL="457200" lvl="1" indent="0">
                  <a:buNone/>
                </a:pPr>
                <a:r>
                  <a:rPr>
                    <a:latin typeface="Courier"/>
                  </a:rPr>
                  <a:t>rpois(n=100,lambda=2)</a:t>
                </a:r>
              </a:p>
              <a:p>
                <a:pPr lvl="0"/>
                <a:r>
                  <a:t>Assuming the weekly incident cases of typhoid in your area follow a Poisson distribution with an average of 4 cases, what is the probability of recording 8 cases in a given week?</a:t>
                </a:r>
              </a:p>
              <a:p>
                <a:pPr marL="457200" lvl="1" indent="0">
                  <a:buNone/>
                </a:pPr>
                <a:r>
                  <a:rPr>
                    <a:latin typeface="Courier"/>
                  </a:rPr>
                  <a:t>dpois(x=8,lambda=4)</a:t>
                </a:r>
                <a:r>
                  <a:t> - this is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=8|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t>Staying with this example, calculate the probability of 8 or more cases of typhoid being observed in a particular week.</a:t>
                </a:r>
              </a:p>
              <a:p>
                <a:pPr marL="457200" lvl="1" indent="0">
                  <a:buNone/>
                </a:pPr>
                <a:r>
                  <a:rPr>
                    <a:latin typeface="Courier"/>
                  </a:rPr>
                  <a:t>1-ppois(q=7,lambda=4)</a:t>
                </a:r>
                <a:r>
                  <a:t> or </a:t>
                </a:r>
                <a:r>
                  <a:rPr>
                    <a:latin typeface="Courier"/>
                  </a:rPr>
                  <a:t>1-sum(dpois(0:7,lambda=4))</a:t>
                </a:r>
                <a:r>
                  <a:t> - this is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≥8|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&gt;7|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=1−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≤7|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42</a:t>
            </a:fld>
            <a:endParaRPr lang="en-GB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p:pic>
        <p:nvPicPr>
          <p:cNvPr id="3" name="Picture 1" descr="dataAndSupportDocs/poisson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0700" y="1816100"/>
            <a:ext cx="35433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Simeon Denis Poisson (public domain / Wikipedia)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43</a:t>
            </a:fld>
            <a:endParaRPr lang="en-GB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444590" cy="82707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Poisson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676" y="1602769"/>
            <a:ext cx="4664468" cy="4623369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plotPois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lambda,col,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maxK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,maxK,</a:t>
            </a:r>
            <a:r>
              <a:rPr dirty="0">
                <a:solidFill>
                  <a:srgbClr val="7D9029"/>
                </a:solidFill>
                <a:latin typeface="Courier"/>
              </a:rPr>
              <a:t>by=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dpois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lambda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lambda)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geom_bar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stat=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identity"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"P(X=x)"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"Poisson with rate="</a:t>
            </a:r>
            <a:r>
              <a:rPr dirty="0">
                <a:latin typeface="Courier"/>
              </a:rPr>
              <a:t>,lambda))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scale_x_continuous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latin typeface="Courier"/>
              </a:rPr>
              <a:t>maxK)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,maxK</a:t>
            </a:r>
            <a:r>
              <a:rPr dirty="0">
                <a:solidFill>
                  <a:srgbClr val="40A070"/>
                </a:solidFill>
                <a:latin typeface="Courier"/>
              </a:rPr>
              <a:t>+0.5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"greenyellow"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g5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"mediumorchid"</a:t>
            </a:r>
            <a:r>
              <a:rPr dirty="0">
                <a:latin typeface="Courier"/>
              </a:rPr>
              <a:t>); g6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(g1,g2,g3,g4,g5,g6,</a:t>
            </a:r>
            <a:r>
              <a:rPr dirty="0">
                <a:solidFill>
                  <a:srgbClr val="7D9029"/>
                </a:solidFill>
                <a:latin typeface="Courier"/>
              </a:rPr>
              <a:t>ncol=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07631" y="1655852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44</a:t>
            </a:fld>
            <a:endParaRPr lang="en-GB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Negative binomial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NB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t> if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num>
                                      <m:den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∈{0,1,2,3…}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,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rPr b="1"/>
                  <a:t>This distribution arises if you count the number of failures in a sequence of identical and independent Bernoulli trials, each with probability of success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b="1"/>
                  <a:t>, until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b="1"/>
                  <a:t> successes have been reached.</a:t>
                </a:r>
              </a:p>
              <a:p>
                <a:pPr marL="0" lvl="0" indent="0">
                  <a:buNone/>
                </a:pPr>
                <a:r>
                  <a:t>This is the parameterisation R is using.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48509" r="-121" b="-569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45</a:t>
            </a:fld>
            <a:endParaRPr lang="en-GB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Negative binomial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many alternative formulations / parameterisations for the Negative Binomial, so always check you know what the parameters mean (e.g. count the number of successes until a fixed number of failures have been reached).</a:t>
            </a:r>
          </a:p>
          <a:p>
            <a:pPr marL="0" lvl="0" indent="0">
              <a:buNone/>
            </a:pPr>
            <a:r>
              <a:t>Like the Poisson distribution, the negative binomial distribution is used in count data models. Unlike the Poisson it has 2 parameters, so is particularly useful when your counts show signs of overdispersion (i.e. larger variance than mean).</a:t>
            </a:r>
          </a:p>
          <a:p>
            <a:pPr marL="0" lvl="0" indent="0">
              <a:buNone/>
            </a:pPr>
            <a:r>
              <a:t>The negative binomial can be derived as a Gamma-Poisson mixture: Poisson distribution with variable rate parameter having a Gamma distribution.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46</a:t>
            </a:fld>
            <a:endParaRPr lang="en-GB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Negative binomial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Example: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t>number of co-localised distant fragments in a genomic conformation capture experiment</a:t>
                </a:r>
              </a:p>
              <a:p>
                <a:pPr lvl="0"/>
                <a:r>
                  <a:t>read counts per transcript in NGS transcriptomic data</a:t>
                </a:r>
              </a:p>
              <a:p>
                <a:pPr lvl="0"/>
                <a:r>
                  <a:t>number of larvae in a field</a:t>
                </a:r>
              </a:p>
              <a:p>
                <a:pPr lvl="0"/>
                <a:r>
                  <a:t>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 r="-12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47</a:t>
            </a:fld>
            <a:endParaRPr lang="en-GB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Negative binomial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In 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rnbinom(n,size,prob)</a:t>
                </a:r>
                <a:r>
                  <a:t> - to sample from this distribution</a:t>
                </a:r>
              </a:p>
              <a:p>
                <a:pPr lvl="0"/>
                <a:r>
                  <a:rPr>
                    <a:latin typeface="Courier"/>
                  </a:rPr>
                  <a:t>dnbinom(x,size,prob)</a:t>
                </a:r>
                <a:r>
                  <a:t> - for the probability mass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pnbinom(q,size,prob)</a:t>
                </a:r>
                <a:r>
                  <a:t> - for the cumulative distribution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qnbinom(p,size,prob)</a:t>
                </a:r>
                <a:r>
                  <a:t> - to calculate theoretical quantiles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so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that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48</a:t>
            </a:fld>
            <a:endParaRPr lang="en-GB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160374" cy="816796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Negative binomial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1789" y="1582219"/>
            <a:ext cx="4582274" cy="4767210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plotNB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k,p,col,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maxK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25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,maxK,</a:t>
            </a:r>
            <a:r>
              <a:rPr dirty="0">
                <a:solidFill>
                  <a:srgbClr val="7D9029"/>
                </a:solidFill>
                <a:latin typeface="Courier"/>
              </a:rPr>
              <a:t>by=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dnbinom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size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k,</a:t>
            </a:r>
            <a:r>
              <a:rPr dirty="0" err="1">
                <a:solidFill>
                  <a:srgbClr val="7D9029"/>
                </a:solidFill>
                <a:latin typeface="Courier"/>
              </a:rPr>
              <a:t>prob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geom_bar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stat=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identity"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"P(X=x)"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"Neg. binomial with k="</a:t>
            </a:r>
            <a:r>
              <a:rPr dirty="0">
                <a:latin typeface="Courier"/>
              </a:rPr>
              <a:t>,k,</a:t>
            </a:r>
            <a:r>
              <a:rPr dirty="0">
                <a:solidFill>
                  <a:srgbClr val="4070A0"/>
                </a:solidFill>
                <a:latin typeface="Courier"/>
              </a:rPr>
              <a:t>", p="</a:t>
            </a:r>
            <a:r>
              <a:rPr dirty="0">
                <a:latin typeface="Courier"/>
              </a:rPr>
              <a:t>,p))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scale_x_continuous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latin typeface="Courier"/>
              </a:rPr>
              <a:t>maxK)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,maxK</a:t>
            </a:r>
            <a:r>
              <a:rPr dirty="0">
                <a:solidFill>
                  <a:srgbClr val="40A070"/>
                </a:solidFill>
                <a:latin typeface="Courier"/>
              </a:rPr>
              <a:t>+0.5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"greenyellow"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g5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"mediumorchid"</a:t>
            </a:r>
            <a:r>
              <a:rPr dirty="0">
                <a:latin typeface="Courier"/>
              </a:rPr>
              <a:t>); g6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(g1,g2,g3,g4,g5,g6,</a:t>
            </a:r>
            <a:r>
              <a:rPr dirty="0">
                <a:solidFill>
                  <a:srgbClr val="7D9029"/>
                </a:solidFill>
                <a:latin typeface="Courier"/>
              </a:rPr>
              <a:t>ncol=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7906" y="2136025"/>
            <a:ext cx="61722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49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Preliminaries</a:t>
            </a:r>
          </a:p>
        </p:txBody>
      </p:sp>
      <p:pic>
        <p:nvPicPr>
          <p:cNvPr id="3" name="Picture 1" descr="dataAndSupportDocs/QRcode_RandStats_GitHub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13200" y="1816100"/>
            <a:ext cx="41529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>
                <a:hlinkClick r:id="rId3"/>
              </a:rPr>
              <a:t>https://github.com/mlw-stats/R_And_Statistics_Training_2026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(Continuous) uniform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Unif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t> if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,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This is the analogue, in the continuous case, of the discrete uniform.</a:t>
                </a:r>
              </a:p>
              <a:p>
                <a:pPr marL="0" lvl="0" indent="0">
                  <a:buNone/>
                </a:pPr>
                <a:r>
                  <a:t>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𝑎</m:t>
                    </m:r>
                    <m:r>
                      <a:rPr>
                        <a:latin typeface="Cambria Math" panose="02040503050406030204" pitchFamily="18" charset="0"/>
                      </a:rPr>
                      <m:t>=0, </m:t>
                    </m:r>
                    <m:r>
                      <a:rPr>
                        <a:latin typeface="Cambria Math" panose="02040503050406030204" pitchFamily="18" charset="0"/>
                      </a:rPr>
                      <m:t>𝑏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t> the distribution is often called the standard uniform. This is very important in sampling theory and algorithms.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48509" b="-569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50</a:t>
            </a:fld>
            <a:endParaRPr lang="en-GB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(Continuous) uniform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Any continuous distribution can be transformed to a uniform distribution by taking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t>, the cumulative distribution function.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t> has a standard uniform distribution, whatever the distribution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t>. this is important for copulas - a general technique for modelling joint distributions.</a:t>
                </a:r>
              </a:p>
              <a:p>
                <a:pPr marL="0" lvl="0" indent="0">
                  <a:buNone/>
                </a:pPr>
                <a:r>
                  <a:t>Example:</a:t>
                </a:r>
              </a:p>
              <a:p>
                <a:pPr marL="0" lvl="0" indent="0">
                  <a:buNone/>
                </a:pPr>
                <a:r>
                  <a:t>Take any statistical test involving a continuous distribution. If the null hypothesis is true, then the p-values of the test are standard uniformly distributed.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51</a:t>
            </a:fld>
            <a:endParaRPr lang="en-GB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(Continuous) uniform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In 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runif(n,min,max)</a:t>
                </a:r>
                <a:r>
                  <a:t> - to sample from this distribution</a:t>
                </a:r>
              </a:p>
              <a:p>
                <a:pPr lvl="0"/>
                <a:r>
                  <a:rPr>
                    <a:latin typeface="Courier"/>
                  </a:rPr>
                  <a:t>dunif(x,min,max)</a:t>
                </a:r>
                <a:r>
                  <a:t> - for the probability density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punif(q,min,max)</a:t>
                </a:r>
                <a:r>
                  <a:t> - for the cumulative distribution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qunif(p,min,max)</a:t>
                </a:r>
                <a:r>
                  <a:t> - to calculate theoretical quantiles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so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that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52</a:t>
            </a:fld>
            <a:endParaRPr lang="en-GB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893246" cy="87844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(Continuous) uniform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9047" y="1746607"/>
            <a:ext cx="4633645" cy="4808305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plotUnif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a,b,col,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plotRange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6</a:t>
            </a:r>
            <a:r>
              <a:rPr dirty="0">
                <a:latin typeface="Courier"/>
              </a:rPr>
              <a:t>)){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plotRange</a:t>
            </a:r>
            <a:r>
              <a:rPr dirty="0">
                <a:latin typeface="Courier"/>
              </a:rPr>
              <a:t>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],</a:t>
            </a:r>
            <a:r>
              <a:rPr dirty="0" err="1">
                <a:latin typeface="Courier"/>
              </a:rPr>
              <a:t>plotRange</a:t>
            </a:r>
            <a:r>
              <a:rPr dirty="0">
                <a:latin typeface="Courier"/>
              </a:rPr>
              <a:t>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],</a:t>
            </a:r>
            <a:r>
              <a:rPr dirty="0">
                <a:solidFill>
                  <a:srgbClr val="7D9029"/>
                </a:solidFill>
                <a:latin typeface="Courier"/>
              </a:rPr>
              <a:t>length=</a:t>
            </a:r>
            <a:r>
              <a:rPr dirty="0">
                <a:solidFill>
                  <a:srgbClr val="40A070"/>
                </a:solidFill>
                <a:latin typeface="Courier"/>
              </a:rPr>
              <a:t>1000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dunif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min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a,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b)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geom_line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colour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lwd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geom_area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fill=</a:t>
            </a:r>
            <a:r>
              <a:rPr dirty="0" err="1">
                <a:latin typeface="Courier"/>
              </a:rPr>
              <a:t>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alpha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"Uniform with a="</a:t>
            </a:r>
            <a:r>
              <a:rPr dirty="0">
                <a:latin typeface="Courier"/>
              </a:rPr>
              <a:t>,a,</a:t>
            </a:r>
            <a:r>
              <a:rPr dirty="0">
                <a:solidFill>
                  <a:srgbClr val="4070A0"/>
                </a:solidFill>
                <a:latin typeface="Courier"/>
              </a:rPr>
              <a:t>", b="</a:t>
            </a:r>
            <a:r>
              <a:rPr dirty="0">
                <a:latin typeface="Courier"/>
              </a:rPr>
              <a:t>,b))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plotRange,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(g1,g2,g3,g4,</a:t>
            </a:r>
            <a:r>
              <a:rPr dirty="0">
                <a:solidFill>
                  <a:srgbClr val="7D9029"/>
                </a:solidFill>
                <a:latin typeface="Courier"/>
              </a:rPr>
              <a:t>ncol=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357" y="2105203"/>
            <a:ext cx="61722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53</a:t>
            </a:fld>
            <a:endParaRPr lang="en-GB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Exponential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Exp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t> if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,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The exponential distribution describes the waiting time between consecutive events in a Poisson process.</a:t>
                </a:r>
              </a:p>
              <a:p>
                <a:pPr marL="0" lvl="0" indent="0">
                  <a:buNone/>
                </a:pPr>
                <a:r>
                  <a:t>An important property of the exponential distribution is that it is </a:t>
                </a:r>
                <a:r>
                  <a:rPr i="1"/>
                  <a:t>memoryless</a:t>
                </a:r>
                <a:r>
                  <a:t>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0623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54</a:t>
            </a:fld>
            <a:endParaRPr lang="en-GB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Exponential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In 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rexp(n,rate)</a:t>
                </a:r>
                <a:r>
                  <a:t> - to sample from this distribution</a:t>
                </a:r>
              </a:p>
              <a:p>
                <a:pPr lvl="0"/>
                <a:r>
                  <a:rPr>
                    <a:latin typeface="Courier"/>
                  </a:rPr>
                  <a:t>dexp(x,rate)</a:t>
                </a:r>
                <a:r>
                  <a:t> - for the probability density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pexp(q,rate)</a:t>
                </a:r>
                <a:r>
                  <a:t> - for the cumulative distribution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qexp(p,rate)</a:t>
                </a:r>
                <a:r>
                  <a:t> - to calculate theoretical quantiles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so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that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55</a:t>
            </a:fld>
            <a:endParaRPr lang="en-GB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Exponential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As an exercise:</a:t>
            </a:r>
          </a:p>
          <a:p>
            <a:pPr marL="0" lvl="0" indent="0">
              <a:buNone/>
            </a:pPr>
            <a:r>
              <a:t>In a study where on average you screen 1 eligible patient every second day (and then recruit them), what is the probability of having to wait 5 or more days before you recruit a patient?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56</a:t>
            </a:fld>
            <a:endParaRPr lang="en-GB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Exponential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Solution:</a:t>
                </a:r>
              </a:p>
              <a:p>
                <a:pPr marL="0" lvl="0" indent="0">
                  <a:buNone/>
                </a:pPr>
                <a:r>
                  <a:t>In a study where on average you screen 1 eligible patient every second day (and then recruit them), what is the probability of having to wait 5 or more days before you recruit a patient?</a:t>
                </a:r>
              </a:p>
              <a:p>
                <a:pPr marL="0" lvl="0" indent="0">
                  <a:buNone/>
                </a:pPr>
                <a:r>
                  <a:rPr>
                    <a:latin typeface="Courier"/>
                  </a:rPr>
                  <a:t>1-pexp(5,rate=0.5)</a:t>
                </a:r>
                <a:r>
                  <a:t> – this is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≥5|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=0.5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&gt;5|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=0.5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=1−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≤5|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=0.5</m:t>
                        </m:r>
                      </m:e>
                    </m:d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57</a:t>
            </a:fld>
            <a:endParaRPr lang="en-GB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701443" cy="837344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Exponential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676" y="1489753"/>
            <a:ext cx="4664468" cy="4808305"/>
          </a:xfrm>
        </p:spPr>
        <p:txBody>
          <a:bodyPr>
            <a:normAutofit fontScale="85000" lnSpcReduction="10000"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40A070"/>
                </a:solidFill>
                <a:latin typeface="Courier"/>
              </a:rPr>
              <a:t>1000</a:t>
            </a:r>
            <a:r>
              <a:rPr dirty="0">
                <a:latin typeface="Courier"/>
              </a:rPr>
              <a:t>;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length=</a:t>
            </a:r>
            <a:r>
              <a:rPr dirty="0">
                <a:latin typeface="Courier"/>
              </a:rPr>
              <a:t>l)</a:t>
            </a:r>
            <a:br>
              <a:rPr dirty="0"/>
            </a:br>
            <a:r>
              <a:rPr dirty="0">
                <a:latin typeface="Courier"/>
              </a:rPr>
              <a:t>p1x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dexp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rate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); p2x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dexp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rate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p3x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dexp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rate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); p4x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dexp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rate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xFull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); </a:t>
            </a:r>
            <a:r>
              <a:rPr dirty="0" err="1">
                <a:latin typeface="Courier"/>
              </a:rPr>
              <a:t>pFull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(p1x,p2x,p3x,p4x)</a:t>
            </a:r>
            <a:br>
              <a:rPr dirty="0"/>
            </a:br>
            <a:r>
              <a:rPr dirty="0">
                <a:latin typeface="Courier"/>
              </a:rPr>
              <a:t>pars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factor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,l)))</a:t>
            </a:r>
            <a:br>
              <a:rPr dirty="0"/>
            </a:b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pars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pars)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cols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darkgrey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labs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"k="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br>
              <a:rPr dirty="0"/>
            </a:b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p,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colour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pars,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pars))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geom_line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lwd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alpha=</a:t>
            </a:r>
            <a:r>
              <a:rPr dirty="0">
                <a:solidFill>
                  <a:srgbClr val="40A070"/>
                </a:solidFill>
                <a:latin typeface="Courier"/>
              </a:rPr>
              <a:t>0.75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geom_area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alpha=</a:t>
            </a:r>
            <a:r>
              <a:rPr dirty="0">
                <a:solidFill>
                  <a:srgbClr val="40A070"/>
                </a:solidFill>
                <a:latin typeface="Courier"/>
              </a:rPr>
              <a:t>0.1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position=</a:t>
            </a:r>
            <a:r>
              <a:rPr dirty="0">
                <a:solidFill>
                  <a:srgbClr val="4070A0"/>
                </a:solidFill>
                <a:latin typeface="Courier"/>
              </a:rPr>
              <a:t>"dodge"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scale_color_manual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values=</a:t>
            </a:r>
            <a:r>
              <a:rPr dirty="0">
                <a:latin typeface="Courier"/>
              </a:rPr>
              <a:t>cols)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scale_fill_manual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values=</a:t>
            </a:r>
            <a:r>
              <a:rPr dirty="0" err="1">
                <a:latin typeface="Courier"/>
              </a:rPr>
              <a:t>cols,</a:t>
            </a:r>
            <a:r>
              <a:rPr dirty="0" err="1">
                <a:solidFill>
                  <a:srgbClr val="7D9029"/>
                </a:solidFill>
                <a:latin typeface="Courier"/>
              </a:rPr>
              <a:t>labels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labs)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labs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fill=</a:t>
            </a:r>
            <a:r>
              <a:rPr dirty="0">
                <a:solidFill>
                  <a:srgbClr val="4070A0"/>
                </a:solidFill>
                <a:latin typeface="Courier"/>
              </a:rPr>
              <a:t>"parameters"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guides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colour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F)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"density"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"Exponential distributions"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07631" y="1696948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58</a:t>
            </a:fld>
            <a:endParaRPr lang="en-GB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Gamma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a:rPr>
                        <a:latin typeface="Cambria Math" panose="02040503050406030204" pitchFamily="18" charset="0"/>
                      </a:rPr>
                      <m:t>𝛤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t> if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𝛤</m:t>
                                    </m:r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where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𝛤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r>
                  <a:t> is the gamma function.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,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58266" b="-22493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59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Probability theory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Gamma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b="1"/>
                  <a:t>The exponential distribution arises as a sum of independent exponentially distributed random variables.</a:t>
                </a:r>
              </a:p>
              <a:p>
                <a:pPr marL="0" lvl="0" indent="0">
                  <a:buNone/>
                </a:pPr>
                <a:r>
                  <a:t>It is an important conjugate prior distribution in Bayesian statistics.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Example:</a:t>
                </a:r>
              </a:p>
              <a:p>
                <a:pPr marL="0" lvl="0" indent="0">
                  <a:buNone/>
                </a:pPr>
                <a:r>
                  <a:t>Inter-spike intervals in neuroscience.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60</a:t>
            </a:fld>
            <a:endParaRPr lang="en-GB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Gamma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In 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rgamma(n,shape,rate)</a:t>
                </a:r>
                <a:r>
                  <a:t> - to sample from this distribution</a:t>
                </a:r>
              </a:p>
              <a:p>
                <a:pPr lvl="0"/>
                <a:r>
                  <a:rPr>
                    <a:latin typeface="Courier"/>
                  </a:rPr>
                  <a:t>dgamma(x,shape,rate)</a:t>
                </a:r>
                <a:r>
                  <a:t> - for the probability density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pgamma(q,shape,rate)</a:t>
                </a:r>
                <a:r>
                  <a:t> - for the cumulative distribution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qgamma(p,shape,rate)</a:t>
                </a:r>
                <a:r>
                  <a:t> - to calculate theoretical quantiles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so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that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61</a:t>
            </a:fld>
            <a:endParaRPr lang="en-GB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indent="0">
              <a:buNone/>
            </a:pPr>
            <a:br>
              <a:rPr dirty="0"/>
            </a:br>
            <a:r>
              <a:rPr dirty="0">
                <a:latin typeface="Courier"/>
              </a:rPr>
              <a:t>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40A070"/>
                </a:solidFill>
                <a:latin typeface="Courier"/>
              </a:rPr>
              <a:t>1000</a:t>
            </a:r>
            <a:r>
              <a:rPr dirty="0">
                <a:latin typeface="Courier"/>
              </a:rPr>
              <a:t>;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length=</a:t>
            </a:r>
            <a:r>
              <a:rPr dirty="0">
                <a:latin typeface="Courier"/>
              </a:rPr>
              <a:t>l)</a:t>
            </a:r>
            <a:br>
              <a:rPr dirty="0"/>
            </a:br>
            <a:r>
              <a:rPr dirty="0">
                <a:latin typeface="Courier"/>
              </a:rPr>
              <a:t>p1x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); p2x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p3x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); p4x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p5x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); p6x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8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xFull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40A070"/>
                </a:solidFill>
                <a:latin typeface="Courier"/>
              </a:rPr>
              <a:t>6</a:t>
            </a:r>
            <a:r>
              <a:rPr dirty="0">
                <a:latin typeface="Courier"/>
              </a:rPr>
              <a:t>); </a:t>
            </a:r>
            <a:r>
              <a:rPr dirty="0" err="1">
                <a:latin typeface="Courier"/>
              </a:rPr>
              <a:t>pFull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(p1x,p2x,p3x,p4x,p5x,p6x)</a:t>
            </a:r>
            <a:br>
              <a:rPr dirty="0"/>
            </a:br>
            <a:r>
              <a:rPr dirty="0">
                <a:latin typeface="Courier"/>
              </a:rPr>
              <a:t>pars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factor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6</a:t>
            </a:r>
            <a:r>
              <a:rPr dirty="0">
                <a:latin typeface="Courier"/>
              </a:rPr>
              <a:t>,l)))</a:t>
            </a:r>
            <a:br>
              <a:rPr dirty="0"/>
            </a:b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pars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pars)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cols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darkgrey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greenyellow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mediumorchid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labs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"=1,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"=0.5"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"=1,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"=2"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"=0.5,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"=0.5"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"=2,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"=1"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"=4,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"=1"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"=8,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"=1"</a:t>
            </a:r>
            <a:r>
              <a:rPr dirty="0">
                <a:latin typeface="Courier"/>
              </a:rPr>
              <a:t>)))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62</a:t>
            </a:fld>
            <a:endParaRPr lang="en-GB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413767" cy="77569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Gamma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3160" y="1695237"/>
            <a:ext cx="4489806" cy="4541176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p,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colour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pars,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pars))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geom_line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lwd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alpha=</a:t>
            </a:r>
            <a:r>
              <a:rPr dirty="0">
                <a:solidFill>
                  <a:srgbClr val="40A070"/>
                </a:solidFill>
                <a:latin typeface="Courier"/>
              </a:rPr>
              <a:t>0.75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geom_area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alpha=</a:t>
            </a:r>
            <a:r>
              <a:rPr dirty="0">
                <a:solidFill>
                  <a:srgbClr val="40A070"/>
                </a:solidFill>
                <a:latin typeface="Courier"/>
              </a:rPr>
              <a:t>0.1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position=</a:t>
            </a:r>
            <a:r>
              <a:rPr dirty="0">
                <a:solidFill>
                  <a:srgbClr val="4070A0"/>
                </a:solidFill>
                <a:latin typeface="Courier"/>
              </a:rPr>
              <a:t>"dodge"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scale_color_manual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values=</a:t>
            </a:r>
            <a:r>
              <a:rPr dirty="0">
                <a:latin typeface="Courier"/>
              </a:rPr>
              <a:t>cols)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scale_fill_manual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values=</a:t>
            </a:r>
            <a:r>
              <a:rPr dirty="0" err="1">
                <a:latin typeface="Courier"/>
              </a:rPr>
              <a:t>cols,</a:t>
            </a:r>
            <a:r>
              <a:rPr dirty="0" err="1">
                <a:solidFill>
                  <a:srgbClr val="7D9029"/>
                </a:solidFill>
                <a:latin typeface="Courier"/>
              </a:rPr>
              <a:t>labels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labs)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labs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fill=</a:t>
            </a:r>
            <a:r>
              <a:rPr dirty="0">
                <a:solidFill>
                  <a:srgbClr val="4070A0"/>
                </a:solidFill>
                <a:latin typeface="Courier"/>
              </a:rPr>
              <a:t>"parameters"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guides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colour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F)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"density"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"Gamma distribution"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7906" y="1696949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63</a:t>
            </a:fld>
            <a:endParaRPr lang="en-GB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t> if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/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where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𝛤</m:t>
                        </m:r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>
                            <a:latin typeface="Cambria Math" panose="02040503050406030204" pitchFamily="18" charset="0"/>
                          </a:rPr>
                          <m:t>𝛤</m:t>
                        </m:r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𝛤</m:t>
                        </m:r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den>
                    </m:f>
                  </m:oMath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,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𝛼𝛽</m:t>
                          </m:r>
                        </m:num>
                        <m:den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58266" b="-22493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64</a:t>
            </a:fld>
            <a:endParaRPr lang="en-GB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A flexible distribution useful to model continuous variables with support on an interval of finite length.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An important conjugate prior distribution in Bayesian statistics for a number of distributions involving probability parameters.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65</a:t>
            </a:fld>
            <a:endParaRPr lang="en-GB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In 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rbeta(n,shape1,shape2)</a:t>
                </a:r>
                <a:r>
                  <a:t> - to sample from this distribution</a:t>
                </a:r>
              </a:p>
              <a:p>
                <a:pPr lvl="0"/>
                <a:r>
                  <a:rPr>
                    <a:latin typeface="Courier"/>
                  </a:rPr>
                  <a:t>dbeta(x,shape1,shape2)</a:t>
                </a:r>
                <a:r>
                  <a:t> - for the probability density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pbeta(q,shape1,shape2)</a:t>
                </a:r>
                <a:r>
                  <a:t> - for the cumulative distribution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qbeta(p,shape1,shape2)</a:t>
                </a:r>
                <a:r>
                  <a:t> - to calculate theoretical quantiles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so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that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66</a:t>
            </a:fld>
            <a:endParaRPr lang="en-GB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40A070"/>
                </a:solidFill>
                <a:latin typeface="Courier"/>
              </a:rPr>
              <a:t>1000</a:t>
            </a:r>
            <a:r>
              <a:rPr dirty="0">
                <a:latin typeface="Courier"/>
              </a:rPr>
              <a:t>;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length=</a:t>
            </a:r>
            <a:r>
              <a:rPr dirty="0">
                <a:latin typeface="Courier"/>
              </a:rPr>
              <a:t>l)</a:t>
            </a:r>
            <a:br>
              <a:rPr dirty="0"/>
            </a:br>
            <a:r>
              <a:rPr dirty="0">
                <a:latin typeface="Courier"/>
              </a:rPr>
              <a:t>p1x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); p2x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p3x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); p4x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p5x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); p6x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xFull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40A070"/>
                </a:solidFill>
                <a:latin typeface="Courier"/>
              </a:rPr>
              <a:t>6</a:t>
            </a:r>
            <a:r>
              <a:rPr dirty="0">
                <a:latin typeface="Courier"/>
              </a:rPr>
              <a:t>); </a:t>
            </a:r>
            <a:r>
              <a:rPr dirty="0" err="1">
                <a:latin typeface="Courier"/>
              </a:rPr>
              <a:t>pFull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(p1x,p2x,p3x,p4x,p5x,p6x)</a:t>
            </a:r>
            <a:br>
              <a:rPr dirty="0"/>
            </a:br>
            <a:r>
              <a:rPr dirty="0">
                <a:latin typeface="Courier"/>
              </a:rPr>
              <a:t>pars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factor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6</a:t>
            </a:r>
            <a:r>
              <a:rPr dirty="0">
                <a:latin typeface="Courier"/>
              </a:rPr>
              <a:t>,l)))</a:t>
            </a:r>
            <a:br>
              <a:rPr dirty="0"/>
            </a:b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pars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pars)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cols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darkgrey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greenyellow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mediumorchid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labs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"=0.5,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"=0.5"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"=1,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"=1"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"=2,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"=2"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"=1,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"=3"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"=2,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"=5"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"=5,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"=1"</a:t>
            </a:r>
            <a:r>
              <a:rPr dirty="0">
                <a:latin typeface="Courier"/>
              </a:rPr>
              <a:t>)))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67</a:t>
            </a:fld>
            <a:endParaRPr lang="en-GB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095268" cy="91953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Beta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df,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p,</a:t>
            </a:r>
            <a:r>
              <a:rPr>
                <a:solidFill>
                  <a:srgbClr val="7D9029"/>
                </a:solidFill>
                <a:latin typeface="Courier"/>
              </a:rPr>
              <a:t>colour=</a:t>
            </a:r>
            <a:r>
              <a:rPr>
                <a:latin typeface="Courier"/>
              </a:rPr>
              <a:t>pars,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pars))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lwd=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alpha=</a:t>
            </a:r>
            <a:r>
              <a:rPr>
                <a:solidFill>
                  <a:srgbClr val="40A070"/>
                </a:solidFill>
                <a:latin typeface="Courier"/>
              </a:rPr>
              <a:t>0.75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geom_area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alpha=</a:t>
            </a:r>
            <a:r>
              <a:rPr>
                <a:solidFill>
                  <a:srgbClr val="40A070"/>
                </a:solidFill>
                <a:latin typeface="Courier"/>
              </a:rPr>
              <a:t>0.1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position=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scale_color_manual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values=</a:t>
            </a:r>
            <a:r>
              <a:rPr>
                <a:latin typeface="Courier"/>
              </a:rPr>
              <a:t>cols)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values=</a:t>
            </a:r>
            <a:r>
              <a:rPr>
                <a:latin typeface="Courier"/>
              </a:rPr>
              <a:t>cols,</a:t>
            </a:r>
            <a:r>
              <a:rPr>
                <a:solidFill>
                  <a:srgbClr val="7D9029"/>
                </a:solidFill>
                <a:latin typeface="Courier"/>
              </a:rPr>
              <a:t>labels=</a:t>
            </a:r>
            <a:r>
              <a:rPr>
                <a:latin typeface="Courier"/>
              </a:rPr>
              <a:t>labs)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4070A0"/>
                </a:solidFill>
                <a:latin typeface="Courier"/>
              </a:rPr>
              <a:t>"parameters"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guides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colour=</a:t>
            </a:r>
            <a:r>
              <a:rPr>
                <a:latin typeface="Courier"/>
              </a:rPr>
              <a:t>F)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ylab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"density"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ggtitle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"Beta distribution"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text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coord_cartesian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ylim=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68</a:t>
            </a:fld>
            <a:endParaRPr lang="en-GB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a:rPr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t> if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,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This distribution is very important.</a:t>
                </a:r>
              </a:p>
              <a:p>
                <a:pPr marL="0" lvl="0" indent="0">
                  <a:buNone/>
                </a:pPr>
                <a:r>
                  <a:rPr b="1"/>
                  <a:t>Because of the </a:t>
                </a:r>
                <a:r>
                  <a:rPr b="1" i="1"/>
                  <a:t>Central Limit Theorem</a:t>
                </a:r>
                <a:r>
                  <a:rPr b="1"/>
                  <a:t>, the normal distribution both arises in many real life situations and plays a major role in statistical inference.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69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rPr b="1"/>
                  <a:t>Quantifying uncertainty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7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The normal distribution is characterised by a symmetric bell-shaped curve around the mean.</a:t>
                </a:r>
              </a:p>
              <a:p>
                <a:pPr marL="0" lvl="0" indent="0">
                  <a:buNone/>
                </a:pPr>
                <a:r>
                  <a:t>Important special case: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t>, the </a:t>
                </a:r>
                <a:r>
                  <a:rPr i="1"/>
                  <a:t>standard normal</a:t>
                </a:r>
                <a:r>
                  <a:t>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Example:</a:t>
                </a:r>
              </a:p>
              <a:p>
                <a:pPr marL="0" lvl="0" indent="0">
                  <a:buNone/>
                </a:pPr>
                <a:r>
                  <a:t>A random variable measuring the height of men.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70</a:t>
            </a:fld>
            <a:endParaRPr lang="en-GB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In 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rnorm(n,mean,sd)</a:t>
                </a:r>
                <a:r>
                  <a:t> - to sample from this distribution</a:t>
                </a:r>
              </a:p>
              <a:p>
                <a:pPr lvl="0"/>
                <a:r>
                  <a:rPr>
                    <a:latin typeface="Courier"/>
                  </a:rPr>
                  <a:t>dnorm(x,mean,sd)</a:t>
                </a:r>
                <a:r>
                  <a:t> - for the probability density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pnorm(q,mean,sd)</a:t>
                </a:r>
                <a:r>
                  <a:t> - for the cumulative distribution function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rPr>
                    <a:latin typeface="Courier"/>
                  </a:rPr>
                  <a:t>qnorm(p,mena,sd)</a:t>
                </a:r>
                <a:r>
                  <a:t> - to calculate theoretical quantiles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so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that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71</a:t>
            </a:fld>
            <a:endParaRPr lang="en-GB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As an exercise: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As we will see later, a sample mean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t> calculated over a large enough sample size, will be approximately normally distributed, with standard deviation equal to the standard error. Suppose you have conducted a study with 522 participants, measuring the height of each of them. You have calculated a sample mean of 171cm with a standard error of 0.2cm. What is the probability of the true population mean to be less than 168cm?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72</a:t>
            </a:fld>
            <a:endParaRPr lang="en-GB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Solution: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As we will see later, a sample mean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t> calculated over a large enough sample size, will be approximately normally distributed, with standard deviation equal to the standard error. Suppose you have conducted a study with 522 participants, measuring the height of each of them. You have calculated a sample mean of 171cm with a standard error of 0.2cm. What is the probability of the true population mean to be less than 168cm?</a:t>
                </a:r>
              </a:p>
              <a:p>
                <a:pPr marL="0" lvl="0" indent="0">
                  <a:buNone/>
                </a:pPr>
                <a:r>
                  <a:t>Our estimate for the population mean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t> is the observed sample mean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t>. The estimator for the sample mean,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t>, has an approximate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171,0.2</m:t>
                        </m:r>
                      </m:e>
                    </m:d>
                  </m:oMath>
                </a14:m>
                <a:r>
                  <a:t> distribution and hence to compute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>
                            <a:latin typeface="Cambria Math" panose="02040503050406030204" pitchFamily="18" charset="0"/>
                          </a:rPr>
                          <m:t>&lt;168</m:t>
                        </m:r>
                      </m:e>
                    </m:d>
                  </m:oMath>
                </a14:m>
                <a:r>
                  <a:t>. In R this is </a:t>
                </a:r>
                <a:r>
                  <a:rPr>
                    <a:latin typeface="Courier"/>
                  </a:rPr>
                  <a:t>pnorm(168,mean=171,sd=0.2)</a:t>
                </a:r>
                <a:r>
                  <a:t>. The probability for this is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=3.67⋅</m:t>
                    </m:r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−51</m:t>
                        </m:r>
                      </m:sup>
                    </m:sSup>
                  </m:oMath>
                </a14:m>
                <a:r>
                  <a:t> – extremely unlikely.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 r="-362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73</a:t>
            </a:fld>
            <a:endParaRPr lang="en-GB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40A070"/>
                </a:solidFill>
                <a:latin typeface="Courier"/>
              </a:rPr>
              <a:t>1000</a:t>
            </a:r>
            <a:r>
              <a:rPr>
                <a:latin typeface="Courier"/>
              </a:rPr>
              <a:t>; x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seq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length=</a:t>
            </a:r>
            <a:r>
              <a:rPr>
                <a:latin typeface="Courier"/>
              </a:rPr>
              <a:t>l)</a:t>
            </a:r>
            <a:br/>
            <a:r>
              <a:rPr>
                <a:latin typeface="Courier"/>
              </a:rPr>
              <a:t>p1x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(x,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sd=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); p2x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(x,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sd=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p3x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(x,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sd=</a:t>
            </a:r>
            <a:r>
              <a:rPr>
                <a:solidFill>
                  <a:srgbClr val="40A070"/>
                </a:solidFill>
                <a:latin typeface="Courier"/>
              </a:rPr>
              <a:t>0.5</a:t>
            </a:r>
            <a:r>
              <a:rPr>
                <a:latin typeface="Courier"/>
              </a:rPr>
              <a:t>); p4x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(x,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sd=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xFull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(x,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); pFull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(p1x,p2x,p3x,p4x)</a:t>
            </a:r>
            <a:br/>
            <a:r>
              <a:rPr>
                <a:latin typeface="Courier"/>
              </a:rPr>
              <a:t>pars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factor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,l),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,l),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,l),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,l)))</a:t>
            </a:r>
            <a:br/>
            <a:r>
              <a:rPr>
                <a:latin typeface="Courier"/>
              </a:rPr>
              <a:t>df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tibble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xFull,</a:t>
            </a:r>
            <a:r>
              <a:rPr>
                <a:solidFill>
                  <a:srgbClr val="7D9029"/>
                </a:solidFill>
                <a:latin typeface="Courier"/>
              </a:rPr>
              <a:t>p=</a:t>
            </a:r>
            <a:r>
              <a:rPr>
                <a:latin typeface="Courier"/>
              </a:rPr>
              <a:t>pFull,</a:t>
            </a:r>
            <a:r>
              <a:rPr>
                <a:solidFill>
                  <a:srgbClr val="7D9029"/>
                </a:solidFill>
                <a:latin typeface="Courier"/>
              </a:rPr>
              <a:t>pars=</a:t>
            </a:r>
            <a:r>
              <a:rPr>
                <a:latin typeface="Courier"/>
              </a:rPr>
              <a:t>pars)</a:t>
            </a:r>
            <a:br/>
            <a:br/>
            <a:r>
              <a:rPr>
                <a:latin typeface="Courier"/>
              </a:rPr>
              <a:t>cols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"darkgrey"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"steelblue"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"salmon"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"orange"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labs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expression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paste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sep=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,mu,</a:t>
            </a:r>
            <a:r>
              <a:rPr>
                <a:solidFill>
                  <a:srgbClr val="4070A0"/>
                </a:solidFill>
                <a:latin typeface="Courier"/>
              </a:rPr>
              <a:t>"=0, "</a:t>
            </a:r>
            <a:r>
              <a:rPr>
                <a:latin typeface="Courier"/>
              </a:rPr>
              <a:t>,sigma,</a:t>
            </a:r>
            <a:r>
              <a:rPr>
                <a:solidFill>
                  <a:srgbClr val="4070A0"/>
                </a:solidFill>
                <a:latin typeface="Courier"/>
              </a:rPr>
              <a:t>"=1"</a:t>
            </a:r>
            <a:r>
              <a:rPr>
                <a:latin typeface="Courier"/>
              </a:rPr>
              <a:t>)),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expression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paste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sep=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,mu,</a:t>
            </a:r>
            <a:r>
              <a:rPr>
                <a:solidFill>
                  <a:srgbClr val="4070A0"/>
                </a:solidFill>
                <a:latin typeface="Courier"/>
              </a:rPr>
              <a:t>"=0, "</a:t>
            </a:r>
            <a:r>
              <a:rPr>
                <a:latin typeface="Courier"/>
              </a:rPr>
              <a:t>,sigma,</a:t>
            </a:r>
            <a:r>
              <a:rPr>
                <a:solidFill>
                  <a:srgbClr val="4070A0"/>
                </a:solidFill>
                <a:latin typeface="Courier"/>
              </a:rPr>
              <a:t>"=2"</a:t>
            </a:r>
            <a:r>
              <a:rPr>
                <a:latin typeface="Courier"/>
              </a:rPr>
              <a:t>)),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expression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paste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sep=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,mu,</a:t>
            </a:r>
            <a:r>
              <a:rPr>
                <a:solidFill>
                  <a:srgbClr val="4070A0"/>
                </a:solidFill>
                <a:latin typeface="Courier"/>
              </a:rPr>
              <a:t>"=0, "</a:t>
            </a:r>
            <a:r>
              <a:rPr>
                <a:latin typeface="Courier"/>
              </a:rPr>
              <a:t>,sigma,</a:t>
            </a:r>
            <a:r>
              <a:rPr>
                <a:solidFill>
                  <a:srgbClr val="4070A0"/>
                </a:solidFill>
                <a:latin typeface="Courier"/>
              </a:rPr>
              <a:t>"=0.5"</a:t>
            </a:r>
            <a:r>
              <a:rPr>
                <a:latin typeface="Courier"/>
              </a:rPr>
              <a:t>)),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expression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paste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sep=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,mu,</a:t>
            </a:r>
            <a:r>
              <a:rPr>
                <a:solidFill>
                  <a:srgbClr val="4070A0"/>
                </a:solidFill>
                <a:latin typeface="Courier"/>
              </a:rPr>
              <a:t>"=2, "</a:t>
            </a:r>
            <a:r>
              <a:rPr>
                <a:latin typeface="Courier"/>
              </a:rPr>
              <a:t>,sigma,</a:t>
            </a:r>
            <a:r>
              <a:rPr>
                <a:solidFill>
                  <a:srgbClr val="4070A0"/>
                </a:solidFill>
                <a:latin typeface="Courier"/>
              </a:rPr>
              <a:t>"=1"</a:t>
            </a:r>
            <a:r>
              <a:rPr>
                <a:latin typeface="Courier"/>
              </a:rPr>
              <a:t>)))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74</a:t>
            </a:fld>
            <a:endParaRPr lang="en-GB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266522" cy="79624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Normal / Gaussian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df,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p,</a:t>
            </a:r>
            <a:r>
              <a:rPr>
                <a:solidFill>
                  <a:srgbClr val="7D9029"/>
                </a:solidFill>
                <a:latin typeface="Courier"/>
              </a:rPr>
              <a:t>colour=</a:t>
            </a:r>
            <a:r>
              <a:rPr>
                <a:latin typeface="Courier"/>
              </a:rPr>
              <a:t>pars,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pars))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lwd=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alpha=</a:t>
            </a:r>
            <a:r>
              <a:rPr>
                <a:solidFill>
                  <a:srgbClr val="40A070"/>
                </a:solidFill>
                <a:latin typeface="Courier"/>
              </a:rPr>
              <a:t>0.75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geom_area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alpha=</a:t>
            </a:r>
            <a:r>
              <a:rPr>
                <a:solidFill>
                  <a:srgbClr val="40A070"/>
                </a:solidFill>
                <a:latin typeface="Courier"/>
              </a:rPr>
              <a:t>0.25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position=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scale_color_manual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values=</a:t>
            </a:r>
            <a:r>
              <a:rPr>
                <a:latin typeface="Courier"/>
              </a:rPr>
              <a:t>cols)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values=</a:t>
            </a:r>
            <a:r>
              <a:rPr>
                <a:latin typeface="Courier"/>
              </a:rPr>
              <a:t>cols,</a:t>
            </a:r>
            <a:r>
              <a:rPr>
                <a:solidFill>
                  <a:srgbClr val="7D9029"/>
                </a:solidFill>
                <a:latin typeface="Courier"/>
              </a:rPr>
              <a:t>labels=</a:t>
            </a:r>
            <a:r>
              <a:rPr>
                <a:latin typeface="Courier"/>
              </a:rPr>
              <a:t>labs)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4070A0"/>
                </a:solidFill>
                <a:latin typeface="Courier"/>
              </a:rPr>
              <a:t>"parameters"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guides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colour=</a:t>
            </a:r>
            <a:r>
              <a:rPr>
                <a:latin typeface="Courier"/>
              </a:rPr>
              <a:t>F)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ylab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"density"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ggtitle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"Normal distribution"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text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75</a:t>
            </a:fld>
            <a:endParaRPr lang="en-GB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85BE-B3D8-4FF3-B29D-02E8297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p:pic>
        <p:nvPicPr>
          <p:cNvPr id="3" name="Picture 1" descr="dataAndSupportDocs/gauss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816100"/>
            <a:ext cx="29845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Carl Friedrich Gauss (public domain / Wikipedia)</a:t>
            </a:r>
          </a:p>
        </p:txBody>
      </p:sp>
      <p:pic>
        <p:nvPicPr>
          <p:cNvPr id="5" name="Picture 1" descr="dataAndSupportDocs/laplace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264400" y="1816100"/>
            <a:ext cx="29845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3"/>
          <p:cNvSpPr txBox="1"/>
          <p:nvPr/>
        </p:nvSpPr>
        <p:spPr>
          <a:xfrm>
            <a:off x="61722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Pierre Simon Laplace (public domain / Wikipedia)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2B6E7-0296-4DDC-8A37-ADBF0331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76</a:t>
            </a:fld>
            <a:endParaRPr lang="en-GB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relationships</a:t>
            </a:r>
          </a:p>
        </p:txBody>
      </p:sp>
      <p:pic>
        <p:nvPicPr>
          <p:cNvPr id="3" name="Picture 1" descr="dataAndSupportDocs/CasellaBerger_DistRels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05300" y="1816100"/>
            <a:ext cx="35814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Relationships between common distributions. (Casella, G., Berger, R.L. (2002), </a:t>
            </a:r>
            <a:r>
              <a:rPr i="1"/>
              <a:t>Statistical Inference</a:t>
            </a:r>
            <a:r>
              <a:t>, 2</a:t>
            </a:r>
            <a:r>
              <a:rPr baseline="30000"/>
              <a:t>nd</a:t>
            </a:r>
            <a:r>
              <a:t> ed., Duxbury)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77</a:t>
            </a:fld>
            <a:endParaRPr lang="en-GB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Exercise:</a:t>
            </a:r>
          </a:p>
          <a:p>
            <a:pPr lvl="0"/>
            <a:r>
              <a:t>What distribution could be useful to describe study participants’ incomes?</a:t>
            </a:r>
          </a:p>
          <a:p>
            <a:pPr lvl="0"/>
            <a:r>
              <a:t>What distribution could be appropriate when you study in-hospital survival of study participants?</a:t>
            </a:r>
          </a:p>
          <a:p>
            <a:pPr lvl="0"/>
            <a:r>
              <a:t>What distribution could be appropriate when you collect data on the number of sexual partners of study participants?</a:t>
            </a:r>
          </a:p>
          <a:p>
            <a:pPr lvl="0"/>
            <a:r>
              <a:t>What distribution could be used to model the time it takes patients to present to hospital?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78</a:t>
            </a:fld>
            <a:endParaRPr lang="en-GB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rPr b="1"/>
                  <a:t>Central Limit Theorem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7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79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Statistics &amp; uncertainty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Flip a (balanced) coin: the probability of H or T is exactly 0.5.</a:t>
                </a:r>
              </a:p>
              <a:p>
                <a:pPr marL="0" lvl="0" indent="0">
                  <a:buNone/>
                </a:pPr>
                <a:r>
                  <a:t>Flip the coin 10 times:</a:t>
                </a:r>
              </a:p>
              <a:p>
                <a:pPr lvl="0"/>
                <a:r>
                  <a:t>you would expect 5 H and 5 T</a:t>
                </a:r>
              </a:p>
              <a:p>
                <a:pPr lvl="0"/>
                <a:r>
                  <a:t>yet sometimes you will see 3 H, sometimes 6 H, sometimes 5 H, …</a:t>
                </a:r>
              </a:p>
              <a:p>
                <a:pPr lvl="0"/>
                <a:r>
                  <a:t>there is inherent </a:t>
                </a:r>
                <a:r>
                  <a:rPr b="1"/>
                  <a:t>uncertainty</a:t>
                </a:r>
                <a:r>
                  <a:t> in the experiment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rbinom</a:t>
                </a:r>
                <a:r>
                  <a:rPr>
                    <a:latin typeface="Courier"/>
                  </a:rPr>
                  <a:t>(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5</a:t>
                </a:r>
                <a:r>
                  <a:rPr>
                    <a:latin typeface="Courier"/>
                  </a:rPr>
                  <a:t>,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size=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>
                    <a:latin typeface="Courier"/>
                  </a:rPr>
                  <a:t>,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prob=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0.5</a:t>
                </a:r>
                <a:r>
                  <a:rPr>
                    <a:latin typeface="Courier"/>
                  </a:rPr>
                  <a:t>)</a:t>
                </a:r>
                <a:br/>
                <a:r>
                  <a:rPr>
                    <a:solidFill>
                      <a:srgbClr val="06287E"/>
                    </a:solidFill>
                    <a:latin typeface="Courier"/>
                  </a:rPr>
                  <a:t>print</a:t>
                </a:r>
                <a:r>
                  <a:rPr>
                    <a:latin typeface="Courier"/>
                  </a:rPr>
                  <a:t>(H)</a:t>
                </a:r>
                <a:br/>
                <a:r>
                  <a:rPr i="1">
                    <a:solidFill>
                      <a:srgbClr val="BA2121"/>
                    </a:solidFill>
                    <a:latin typeface="Courier"/>
                  </a:rPr>
                  <a:t>## [1] 7 5 5 6 4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Almost all of the studies you will work on will consist of drawing one (or several) samples that permits you to make inferences about a population (or several) of interest.</a:t>
            </a:r>
          </a:p>
          <a:p>
            <a:pPr marL="0" lvl="0" indent="0">
              <a:buNone/>
            </a:pPr>
            <a:r>
              <a:t>How you sample from your population will impact your analysis. Objective assessment can only be made for </a:t>
            </a:r>
            <a:r>
              <a:rPr b="1"/>
              <a:t>probability samples</a:t>
            </a:r>
            <a:r>
              <a:t>, i.e. for samples where the inclusion probability is known and positive for every unit in the target population. In a </a:t>
            </a:r>
            <a:r>
              <a:rPr b="1"/>
              <a:t>simple random sample</a:t>
            </a:r>
            <a:r>
              <a:t> all units are sampled with equal probability from the target population.</a:t>
            </a:r>
          </a:p>
          <a:p>
            <a:pPr marL="0" lvl="0" indent="0">
              <a:buNone/>
            </a:pPr>
            <a:r>
              <a:t>For every unit in the sample you observe one or several variables. In probability samples, these can be viewed as random variables.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80</a:t>
            </a:fld>
            <a:endParaRPr lang="en-GB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Usually we are not interested in the individual outcomes of the sample, but rather in some sample statistic. A </a:t>
                </a:r>
                <a:r>
                  <a:rPr b="1"/>
                  <a:t>statistic</a:t>
                </a:r>
                <a:r>
                  <a:t> is a function of the sample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and is therefore itself a random variable.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Examples</a:t>
                </a:r>
              </a:p>
              <a:p>
                <a:pPr lvl="0"/>
                <a:r>
                  <a:t>the sample mean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t> (sample fraction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binary)</a:t>
                </a:r>
              </a:p>
              <a:p>
                <a:pPr lvl="0"/>
                <a:r>
                  <a:t>the sample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‾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 r="-362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81</a:t>
            </a:fld>
            <a:endParaRPr lang="en-GB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The probability distribution of a sample statistic is called its </a:t>
                </a:r>
                <a:r>
                  <a:rPr b="1"/>
                  <a:t>sampling distribution</a:t>
                </a:r>
                <a:r>
                  <a:t>.</a:t>
                </a:r>
              </a:p>
              <a:p>
                <a:pPr marL="0" lvl="0" indent="0">
                  <a:buNone/>
                </a:pPr>
                <a:r>
                  <a:t>In practice it can be hard to derive the sampling distribution analytically and we need to rely on approximations of this distribution based on so-called </a:t>
                </a:r>
                <a:r>
                  <a:rPr b="1"/>
                  <a:t>asymptotic</a:t>
                </a:r>
                <a:r>
                  <a:t> results.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The most important of these results is the </a:t>
                </a:r>
                <a:r>
                  <a:rPr b="1"/>
                  <a:t>Central Limit Theorem</a:t>
                </a:r>
                <a: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82</a:t>
            </a:fld>
            <a:endParaRPr lang="en-GB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Law of Large Numbers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t> be a sequence of iid random variables,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a:rPr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t>, where F is a distribution with some finite mean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t> and a finite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t> be the sample average.</a:t>
                </a:r>
              </a:p>
              <a:p>
                <a:pPr marL="0" lvl="0" indent="0">
                  <a:buNone/>
                </a:pPr>
                <a:r>
                  <a:t>The </a:t>
                </a:r>
                <a:r>
                  <a:rPr b="1"/>
                  <a:t>Law of Large Numbers (LLN)</a:t>
                </a:r>
                <a:r>
                  <a:t> states that as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→</m:t>
                    </m:r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Note that there is a strong and a weak version of this law, depending on what exactly you mean by “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” and they differ slightly in necessary conditions for them to hold.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4065" r="-362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83</a:t>
            </a:fld>
            <a:endParaRPr lang="en-GB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Limit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While the LLN states that a sample average will get closer and closer to the true mean as the number of samples increases, fluctuating ever more closely around this value, the </a:t>
                </a:r>
                <a:r>
                  <a:rPr b="1"/>
                  <a:t>Central Limit Theorem (CLT)</a:t>
                </a:r>
                <a:r>
                  <a:t> goes a step further and describes the distribution of these fluctuations.</a:t>
                </a:r>
              </a:p>
              <a:p>
                <a:pPr marL="0" lvl="0" indent="0">
                  <a:buNone/>
                </a:pPr>
                <a: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t> a sequence of iid random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a:rPr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t> a distribution with finite mean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t> and finite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t>. Then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limUpp>
                        <m:limUp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𝐷</m:t>
                          </m:r>
                        </m:lim>
                      </m:limUpp>
                      <m:r>
                        <a:rPr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where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lim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</m:lim>
                    </m:limUpp>
                  </m:oMath>
                </a14:m>
                <a:r>
                  <a:t> denotes convergence in distribution.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84</a:t>
            </a:fld>
            <a:endParaRPr lang="en-GB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Limit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Crucially, since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t>, this implies that any large enough sum of iid random variables approximately follows a normal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limUpp>
                        <m:limUp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𝐷</m:t>
                          </m:r>
                        </m:lim>
                      </m:limUpp>
                      <m:r>
                        <a:rPr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0569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85</a:t>
            </a:fld>
            <a:endParaRPr lang="en-GB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Limit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The CLT is central / key in statistics because:</a:t>
                </a:r>
              </a:p>
              <a:p>
                <a:pPr lvl="0"/>
                <a:r>
                  <a:t>Any statistic that is a sum of enough random variables with similar distributions will be approximately normally distributed.</a:t>
                </a:r>
              </a:p>
              <a:p>
                <a:pPr lvl="0"/>
                <a:r>
                  <a:t>The normal distribution can be used to approximate the sampling distributions of many statistics, and the statistical theory for the normal distribution can be used to derive properties.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Examples</a:t>
                </a:r>
              </a:p>
              <a:p>
                <a:pPr lvl="0"/>
                <a:r>
                  <a:t>Normal approximation to the binomial.</a:t>
                </a:r>
              </a:p>
              <a:p>
                <a:pPr lvl="0"/>
                <a:r>
                  <a:t>t test robust against deviations from normality.</a:t>
                </a:r>
              </a:p>
              <a:p>
                <a:pPr lvl="0"/>
                <a:r>
                  <a:t>Height distributions of humans.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26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86</a:t>
            </a:fld>
            <a:endParaRPr lang="en-GB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generateMeans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50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100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500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1000</a:t>
            </a:r>
            <a:r>
              <a:rPr dirty="0">
                <a:latin typeface="Courier"/>
              </a:rPr>
              <a:t>),</a:t>
            </a:r>
            <a:r>
              <a:rPr dirty="0">
                <a:solidFill>
                  <a:srgbClr val="7D9029"/>
                </a:solidFill>
                <a:latin typeface="Courier"/>
              </a:rPr>
              <a:t>col=</a:t>
            </a:r>
            <a:r>
              <a:rPr dirty="0" err="1">
                <a:latin typeface="Courier"/>
              </a:rPr>
              <a:t>cols,</a:t>
            </a:r>
            <a:r>
              <a:rPr dirty="0" err="1">
                <a:solidFill>
                  <a:srgbClr val="7D9029"/>
                </a:solidFill>
                <a:latin typeface="Courier"/>
              </a:rPr>
              <a:t>N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1e4</a:t>
            </a:r>
            <a:r>
              <a:rPr dirty="0">
                <a:latin typeface="Courier"/>
              </a:rPr>
              <a:t>,rDistFun,</a:t>
            </a:r>
            <a:r>
              <a:rPr dirty="0">
                <a:solidFill>
                  <a:srgbClr val="7D9029"/>
                </a:solidFill>
                <a:latin typeface="Courier"/>
              </a:rPr>
              <a:t>xlim=</a:t>
            </a:r>
            <a:r>
              <a:rPr dirty="0">
                <a:solidFill>
                  <a:srgbClr val="880000"/>
                </a:solidFill>
                <a:latin typeface="Courier"/>
              </a:rPr>
              <a:t>NULL</a:t>
            </a:r>
            <a:r>
              <a:rPr dirty="0">
                <a:latin typeface="Courier"/>
              </a:rPr>
              <a:t>,...){</a:t>
            </a:r>
            <a:br>
              <a:rPr dirty="0"/>
            </a:br>
            <a:r>
              <a:rPr dirty="0">
                <a:latin typeface="Courier"/>
              </a:rPr>
              <a:t>    sim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matrix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nrow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N,</a:t>
            </a:r>
            <a:r>
              <a:rPr dirty="0" err="1">
                <a:solidFill>
                  <a:srgbClr val="7D9029"/>
                </a:solidFill>
                <a:latin typeface="Courier"/>
              </a:rPr>
              <a:t>ncol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(n))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(j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(n)){</a:t>
            </a: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latin typeface="Courier"/>
              </a:rPr>
              <a:t>N){</a:t>
            </a:r>
            <a:br>
              <a:rPr dirty="0"/>
            </a:br>
            <a:r>
              <a:rPr dirty="0">
                <a:latin typeface="Courier"/>
              </a:rPr>
              <a:t>            sim[</a:t>
            </a:r>
            <a:r>
              <a:rPr dirty="0" err="1">
                <a:latin typeface="Courier"/>
              </a:rPr>
              <a:t>i,j</a:t>
            </a:r>
            <a:r>
              <a:rPr dirty="0">
                <a:latin typeface="Courier"/>
              </a:rPr>
              <a:t>]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rDistFun</a:t>
            </a:r>
            <a:r>
              <a:rPr dirty="0">
                <a:latin typeface="Courier"/>
              </a:rPr>
              <a:t>(n[j],...))</a:t>
            </a:r>
            <a:br>
              <a:rPr dirty="0"/>
            </a:br>
            <a:r>
              <a:rPr dirty="0">
                <a:latin typeface="Courier"/>
              </a:rPr>
              <a:t>    }}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par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mar=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mfrow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(n),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(j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(n)){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b="1" dirty="0">
                <a:solidFill>
                  <a:srgbClr val="007020"/>
                </a:solidFill>
                <a:latin typeface="Courier"/>
              </a:rPr>
              <a:t>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xlim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&lt;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hist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100</a:t>
            </a:r>
            <a:r>
              <a:rPr dirty="0">
                <a:latin typeface="Courier"/>
              </a:rPr>
              <a:t>,sim[,j],</a:t>
            </a:r>
            <a:r>
              <a:rPr dirty="0">
                <a:solidFill>
                  <a:srgbClr val="7D9029"/>
                </a:solidFill>
                <a:latin typeface="Courier"/>
              </a:rPr>
              <a:t>main=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"n = "</a:t>
            </a:r>
            <a:r>
              <a:rPr dirty="0">
                <a:latin typeface="Courier"/>
              </a:rPr>
              <a:t>,n[j]),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yaxt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n"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col[j])</a:t>
            </a:r>
            <a:br>
              <a:rPr dirty="0"/>
            </a:br>
            <a:r>
              <a:rPr dirty="0">
                <a:latin typeface="Courier"/>
              </a:rPr>
              <a:t>        }</a:t>
            </a:r>
            <a:r>
              <a:rPr b="1" dirty="0">
                <a:solidFill>
                  <a:srgbClr val="007020"/>
                </a:solidFill>
                <a:latin typeface="Courier"/>
              </a:rPr>
              <a:t>else</a:t>
            </a:r>
            <a:r>
              <a:rPr dirty="0">
                <a:latin typeface="Courier"/>
              </a:rPr>
              <a:t>{</a:t>
            </a:r>
            <a:br>
              <a:rPr dirty="0"/>
            </a:br>
            <a:r>
              <a:rPr dirty="0">
                <a:latin typeface="Courier"/>
              </a:rPr>
              <a:t>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hist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100</a:t>
            </a:r>
            <a:r>
              <a:rPr dirty="0">
                <a:latin typeface="Courier"/>
              </a:rPr>
              <a:t>,sim[,j],</a:t>
            </a:r>
            <a:r>
              <a:rPr dirty="0">
                <a:solidFill>
                  <a:srgbClr val="7D9029"/>
                </a:solidFill>
                <a:latin typeface="Courier"/>
              </a:rPr>
              <a:t>main=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"n = "</a:t>
            </a:r>
            <a:r>
              <a:rPr dirty="0">
                <a:latin typeface="Courier"/>
              </a:rPr>
              <a:t>,n[j]),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xlim,</a:t>
            </a:r>
            <a:r>
              <a:rPr dirty="0" err="1">
                <a:solidFill>
                  <a:srgbClr val="7D9029"/>
                </a:solidFill>
                <a:latin typeface="Courier"/>
              </a:rPr>
              <a:t>yaxt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n"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col[j])</a:t>
            </a:r>
            <a:br>
              <a:rPr dirty="0"/>
            </a:br>
            <a:r>
              <a:rPr dirty="0">
                <a:latin typeface="Courier"/>
              </a:rPr>
              <a:t>        }</a:t>
            </a:r>
            <a:br>
              <a:rPr dirty="0"/>
            </a:br>
            <a:r>
              <a:rPr dirty="0">
                <a:latin typeface="Courier"/>
              </a:rPr>
              <a:t>    }</a:t>
            </a:r>
            <a:br>
              <a:rPr dirty="0"/>
            </a:br>
            <a:r>
              <a:rPr dirty="0">
                <a:latin typeface="Courier"/>
              </a:rPr>
              <a:t>}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87</a:t>
            </a:fld>
            <a:endParaRPr lang="en-GB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Limit Theorem</a:t>
            </a:r>
          </a:p>
        </p:txBody>
      </p:sp>
      <p:pic>
        <p:nvPicPr>
          <p:cNvPr id="3" name="Picture 1" descr="dataAndSupportDocs/QR_CLTdem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13200" y="1816100"/>
            <a:ext cx="41529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Or use this simple shiny app: </a:t>
            </a:r>
            <a:r>
              <a:rPr dirty="0">
                <a:hlinkClick r:id="rId3"/>
              </a:rPr>
              <a:t>https://mlw-stats.shinyapps.io/DemonstrateTheCLT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88</a:t>
            </a:fld>
            <a:endParaRPr lang="en-GB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961704" cy="98118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Central Limit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generateMeans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rDistFun=</a:t>
            </a:r>
            <a:r>
              <a:rPr>
                <a:latin typeface="Courier"/>
              </a:rPr>
              <a:t>rnorm,</a:t>
            </a:r>
            <a:r>
              <a:rPr>
                <a:solidFill>
                  <a:srgbClr val="7D9029"/>
                </a:solidFill>
                <a:latin typeface="Courier"/>
              </a:rPr>
              <a:t>xlim=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2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89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8746001" cy="755151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Statistics &amp; uncertainty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434" y="1428108"/>
            <a:ext cx="4479531" cy="49418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Suppose weight was a deterministic function of a toddler’s age: you start off at 3.5kg, and then your weight follows a logarithmic curve until age 24 months at which point you reach 11.5kg.</a:t>
            </a:r>
          </a:p>
          <a:p>
            <a:pPr marL="0" lvl="0" indent="0">
              <a:buNone/>
            </a:pPr>
            <a:r>
              <a:rPr dirty="0"/>
              <a:t>This is obviously not what happens in real life (though an OK approximation for US girls).</a:t>
            </a:r>
          </a:p>
          <a:p>
            <a:pPr lvl="0" indent="0">
              <a:buNone/>
            </a:pPr>
            <a:r>
              <a:rPr dirty="0" err="1">
                <a:latin typeface="Courier"/>
              </a:rPr>
              <a:t>ageMonths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runif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min=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max=</a:t>
            </a:r>
            <a:r>
              <a:rPr dirty="0">
                <a:solidFill>
                  <a:srgbClr val="40A070"/>
                </a:solidFill>
                <a:latin typeface="Courier"/>
              </a:rPr>
              <a:t>24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sample some random ages</a:t>
            </a:r>
            <a:br>
              <a:rPr dirty="0"/>
            </a:br>
            <a:r>
              <a:rPr dirty="0">
                <a:latin typeface="Courier"/>
              </a:rPr>
              <a:t>weight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40A070"/>
                </a:solidFill>
                <a:latin typeface="Courier"/>
              </a:rPr>
              <a:t>3.5+2.5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(ageMonths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compute the weights</a:t>
            </a:r>
            <a:br>
              <a:rPr dirty="0"/>
            </a:br>
            <a:r>
              <a:rPr dirty="0" err="1">
                <a:latin typeface="Courier"/>
              </a:rPr>
              <a:t>dat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ageMonths,weight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mapping=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ageMonths,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weight))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geom_point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color=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xlab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"age in months"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"weight in kg"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"Toddlers' weights versus ages"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72292" y="2106202"/>
            <a:ext cx="6413023" cy="36023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355529" cy="94008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Central Limit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generateMeans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rDistFun=</a:t>
            </a:r>
            <a:r>
              <a:rPr>
                <a:latin typeface="Courier"/>
              </a:rPr>
              <a:t>rbeta,</a:t>
            </a:r>
            <a:r>
              <a:rPr>
                <a:solidFill>
                  <a:srgbClr val="7D9029"/>
                </a:solidFill>
                <a:latin typeface="Courier"/>
              </a:rPr>
              <a:t>shape1=</a:t>
            </a:r>
            <a:r>
              <a:rPr>
                <a:solidFill>
                  <a:srgbClr val="40A070"/>
                </a:solidFill>
                <a:latin typeface="Courier"/>
              </a:rPr>
              <a:t>0.5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shape2=</a:t>
            </a:r>
            <a:r>
              <a:rPr>
                <a:solidFill>
                  <a:srgbClr val="40A070"/>
                </a:solidFill>
                <a:latin typeface="Courier"/>
              </a:rPr>
              <a:t>0.5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xlim=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2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90</a:t>
            </a:fld>
            <a:endParaRPr lang="en-GB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68166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Central Limit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generateMeans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rDistFun=</a:t>
            </a:r>
            <a:r>
              <a:rPr>
                <a:latin typeface="Courier"/>
              </a:rPr>
              <a:t>rbinom,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prob=</a:t>
            </a:r>
            <a:r>
              <a:rPr>
                <a:solidFill>
                  <a:srgbClr val="40A070"/>
                </a:solidFill>
                <a:latin typeface="Courier"/>
              </a:rPr>
              <a:t>0.25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xlim=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2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91</a:t>
            </a:fld>
            <a:endParaRPr lang="en-GB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Study designs (primer)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92</a:t>
            </a:fld>
            <a:endParaRPr lang="en-GB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Study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Any study starts with a hypothesis which in turn is used to define one or several study question(s).</a:t>
            </a:r>
          </a:p>
          <a:p>
            <a:pPr marL="0" lvl="0" indent="0">
              <a:buNone/>
            </a:pPr>
            <a:r>
              <a:t>The study question determines what design is needed or optimal to answer the question.</a:t>
            </a:r>
          </a:p>
          <a:p>
            <a:pPr marL="0" lvl="0" indent="0">
              <a:buNone/>
            </a:pPr>
            <a:r>
              <a:t>(Medical) research questions should follow the </a:t>
            </a:r>
            <a:r>
              <a:rPr b="1"/>
              <a:t>PICOT</a:t>
            </a:r>
            <a:r>
              <a:t> mnemonic:</a:t>
            </a:r>
          </a:p>
          <a:p>
            <a:pPr lvl="0"/>
            <a:r>
              <a:rPr b="1"/>
              <a:t>P</a:t>
            </a:r>
            <a:r>
              <a:t>opulation - who do you need to study?</a:t>
            </a:r>
          </a:p>
          <a:p>
            <a:pPr lvl="0"/>
            <a:r>
              <a:rPr b="1"/>
              <a:t>I</a:t>
            </a:r>
            <a:r>
              <a:t>ntervention (if applicable) - what treatment are you investigating?</a:t>
            </a:r>
          </a:p>
          <a:p>
            <a:pPr lvl="0"/>
            <a:r>
              <a:rPr b="1"/>
              <a:t>C</a:t>
            </a:r>
            <a:r>
              <a:t>omparison - which groups / exposures are you comparing, what is the control?</a:t>
            </a:r>
          </a:p>
          <a:p>
            <a:pPr lvl="0"/>
            <a:r>
              <a:rPr b="1"/>
              <a:t>O</a:t>
            </a:r>
            <a:r>
              <a:t>utcome - what are you planning to measure?</a:t>
            </a:r>
          </a:p>
          <a:p>
            <a:pPr lvl="0"/>
            <a:r>
              <a:rPr b="1"/>
              <a:t>T</a:t>
            </a:r>
            <a:r>
              <a:t>ime - over what duration will you collect data?</a:t>
            </a:r>
          </a:p>
          <a:p>
            <a:pPr marL="0" lvl="0" indent="0">
              <a:buNone/>
            </a:pPr>
            <a:r>
              <a:t>The study design will determine what analytical approaches are appropriate.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93</a:t>
            </a:fld>
            <a:endParaRPr lang="en-GB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Observational studies: Cross-sectional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study is conducted once in a defined population at a specific point in time.</a:t>
            </a:r>
          </a:p>
          <a:p>
            <a:pPr lvl="0"/>
            <a:r>
              <a:t>Get a snapshot of variables of interest (e.g. frequency of an exposure or prevalence of an outcome) for study population at that point in time.</a:t>
            </a:r>
          </a:p>
          <a:p>
            <a:pPr lvl="0"/>
            <a:r>
              <a:t>Can be descriptive or analytical (e.g. if frequency of outcome is compared according to exposure status).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94</a:t>
            </a:fld>
            <a:endParaRPr lang="en-GB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Observational studies: Cohort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steps:</a:t>
            </a:r>
          </a:p>
          <a:p>
            <a:pPr lvl="0"/>
            <a:r>
              <a:t>Recruit from study population at a specific point in time, but then follow this group / cohort over time.</a:t>
            </a:r>
          </a:p>
          <a:p>
            <a:pPr lvl="0"/>
            <a:r>
              <a:t>Usually individuals already with the outcome of interest are excluded from recruitment.</a:t>
            </a:r>
          </a:p>
          <a:p>
            <a:pPr lvl="0"/>
            <a:r>
              <a:t>Observe outcome(s) of interest as they occur.</a:t>
            </a:r>
          </a:p>
          <a:p>
            <a:pPr lvl="0"/>
            <a:r>
              <a:t>Can be prospective or retrospective.</a:t>
            </a:r>
          </a:p>
          <a:p>
            <a:pPr lvl="0"/>
            <a:r>
              <a:t>Can be descriptive or analytical (e.g. if frequency of outcome is compared according to exposure status).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95</a:t>
            </a:fld>
            <a:endParaRPr lang="en-GB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Observational studies: Case-control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Recruit individuals with a specific outcome of interest (cases).</a:t>
            </a:r>
          </a:p>
          <a:p>
            <a:pPr lvl="0"/>
            <a:r>
              <a:t>Recruit from a representative group of individuals without the outcome (controls).</a:t>
            </a:r>
          </a:p>
          <a:p>
            <a:pPr lvl="0"/>
            <a:r>
              <a:t>Compare cases and controls to assess differences in past exposures or personal characteristics to identify one or more risk factors.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96</a:t>
            </a:fld>
            <a:endParaRPr lang="en-GB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Interventional and experimental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Rather than </a:t>
            </a:r>
            <a:r>
              <a:rPr i="1"/>
              <a:t>observing</a:t>
            </a:r>
            <a:r>
              <a:t> exposures and outcomes, researcher is in control of exposure:</a:t>
            </a:r>
          </a:p>
          <a:p>
            <a:pPr lvl="1"/>
            <a:r>
              <a:t>Allocate (typically randomly) exposure (the intervention) to one group.</a:t>
            </a:r>
          </a:p>
          <a:p>
            <a:pPr lvl="1"/>
            <a:r>
              <a:t>Another group allocated to no intervention (control or standard of care).</a:t>
            </a:r>
          </a:p>
          <a:p>
            <a:pPr lvl="0"/>
            <a:r>
              <a:t>Follow the groups up over time.</a:t>
            </a:r>
          </a:p>
          <a:p>
            <a:pPr lvl="0"/>
            <a:r>
              <a:t>Compare outcome(s) of interest in the intervention and control groups.</a:t>
            </a:r>
          </a:p>
          <a:p>
            <a:pPr lvl="0"/>
            <a:r>
              <a:t>Can have more than one intervention arm.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97</a:t>
            </a:fld>
            <a:endParaRPr lang="en-GB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Types of interventional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Randomised controlled trial (gold standard)</a:t>
            </a:r>
          </a:p>
          <a:p>
            <a:pPr lvl="1"/>
            <a:r>
              <a:t>Randomised means allocation to the groups is random (note that random allocation is not the same as random sampling)</a:t>
            </a:r>
          </a:p>
          <a:p>
            <a:pPr lvl="1"/>
            <a:r>
              <a:t>Controlled means one group receives the intervention while another does not</a:t>
            </a:r>
          </a:p>
          <a:p>
            <a:pPr lvl="1"/>
            <a:r>
              <a:t>Trial means experiment or study</a:t>
            </a:r>
          </a:p>
          <a:p>
            <a:pPr lvl="1"/>
            <a:r>
              <a:t>Randomisation can be at individual or group / cluster (e.g. households, schools, health centres, …) level (cluster randomised trials; CRTs)</a:t>
            </a:r>
          </a:p>
          <a:p>
            <a:pPr lvl="1"/>
            <a:r>
              <a:t>CRTs require special sample size and analysis methods</a:t>
            </a:r>
          </a:p>
          <a:p>
            <a:pPr lvl="0"/>
            <a:r>
              <a:t>Quasi-experimental design: no (full) randomization</a:t>
            </a:r>
          </a:p>
          <a:p>
            <a:pPr lvl="1"/>
            <a:r>
              <a:t>Before - after designs.</a:t>
            </a:r>
          </a:p>
          <a:p>
            <a:pPr lvl="1"/>
            <a:r>
              <a:t>Stepped wedge designs.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98</a:t>
            </a:fld>
            <a:endParaRPr lang="en-GB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Quick note on ethics in RCTs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Recall that an RCT is similar to a cohort (observational) study.</a:t>
            </a:r>
          </a:p>
          <a:p>
            <a:pPr lvl="0"/>
            <a:r>
              <a:t>Differs because RCT allocates the exposure (intervention) rather than observing a naturally occurring exposure.</a:t>
            </a:r>
          </a:p>
          <a:p>
            <a:pPr lvl="0"/>
            <a:r>
              <a:t>Investigator cannot allocate a harmful or withhold a beneficial intervention.</a:t>
            </a:r>
          </a:p>
          <a:p>
            <a:pPr lvl="0"/>
            <a:r>
              <a:t>Equipoise means that there is no evidence that one of the interventions is superior to the other.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99</a:t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fdd7410-975e-4ab4-8eba-04eb2d2c35cb}" enabled="0" method="" siteId="{8fdd7410-975e-4ab4-8eba-04eb2d2c35c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9902</Words>
  <Application>Microsoft Macintosh PowerPoint</Application>
  <PresentationFormat>Widescreen</PresentationFormat>
  <Paragraphs>680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Courier</vt:lpstr>
      <vt:lpstr>Office Theme</vt:lpstr>
      <vt:lpstr>Statistics and R short course</vt:lpstr>
      <vt:lpstr>Introduction</vt:lpstr>
      <vt:lpstr>Preliminaries</vt:lpstr>
      <vt:lpstr>Learning outcomes</vt:lpstr>
      <vt:lpstr>Preliminaries</vt:lpstr>
      <vt:lpstr>Probability theory</vt:lpstr>
      <vt:lpstr>PowerPoint Presentation</vt:lpstr>
      <vt:lpstr>Statistics &amp; uncertainty</vt:lpstr>
      <vt:lpstr>Statistics &amp; uncertainty</vt:lpstr>
      <vt:lpstr>Statistics &amp; uncertainty</vt:lpstr>
      <vt:lpstr>Statistics &amp; uncertainty</vt:lpstr>
      <vt:lpstr>Statistics &amp; uncertainty</vt:lpstr>
      <vt:lpstr>PowerPoint Presentation</vt:lpstr>
      <vt:lpstr>Statistics &amp; uncertainty</vt:lpstr>
      <vt:lpstr>Probability theory: random experiments</vt:lpstr>
      <vt:lpstr>Probability theory: random experiments</vt:lpstr>
      <vt:lpstr>Probability theory: probability</vt:lpstr>
      <vt:lpstr>PowerPoint Presentation</vt:lpstr>
      <vt:lpstr>Random variables</vt:lpstr>
      <vt:lpstr>Random variables</vt:lpstr>
      <vt:lpstr>Random variables: probability distribution</vt:lpstr>
      <vt:lpstr>Random variables: probability distribution</vt:lpstr>
      <vt:lpstr>Random variables: probability distribution</vt:lpstr>
      <vt:lpstr>Random variables: probability distribution</vt:lpstr>
      <vt:lpstr>Random variables: expectation &amp; variance</vt:lpstr>
      <vt:lpstr>Random variables: expectation &amp; variance</vt:lpstr>
      <vt:lpstr>PowerPoint Presentation</vt:lpstr>
      <vt:lpstr>Common distributions: discrete uniform</vt:lpstr>
      <vt:lpstr>Common distributions: discrete uniform</vt:lpstr>
      <vt:lpstr>Common distributions: Bernoulli</vt:lpstr>
      <vt:lpstr>Common distributions: Bernoulli</vt:lpstr>
      <vt:lpstr>Common distributions: Bernoulli</vt:lpstr>
      <vt:lpstr>Common distributions: Binomial</vt:lpstr>
      <vt:lpstr>Common distributions: Binomial</vt:lpstr>
      <vt:lpstr>Common distributions: Binomial</vt:lpstr>
      <vt:lpstr>Common distributions: Binomial</vt:lpstr>
      <vt:lpstr>Common distributions: Binomial</vt:lpstr>
      <vt:lpstr>Common distributions: Poisson</vt:lpstr>
      <vt:lpstr>Common distributions: Poisson</vt:lpstr>
      <vt:lpstr>Common distributions: Poisson</vt:lpstr>
      <vt:lpstr>Common distributions: Poisson</vt:lpstr>
      <vt:lpstr>Common distributions: Poisson</vt:lpstr>
      <vt:lpstr>Common distributions: Poisson</vt:lpstr>
      <vt:lpstr>Common distributions: Poisson</vt:lpstr>
      <vt:lpstr>Common distributions: Negative binomial</vt:lpstr>
      <vt:lpstr>Common distributions: Negative binomial</vt:lpstr>
      <vt:lpstr>Common distributions: Negative binomial</vt:lpstr>
      <vt:lpstr>Common distributions: Negative binomial</vt:lpstr>
      <vt:lpstr>Common distributions: Negative binomial</vt:lpstr>
      <vt:lpstr>Common distributions: (Continuous) uniform</vt:lpstr>
      <vt:lpstr>Common distributions: (Continuous) uniform</vt:lpstr>
      <vt:lpstr>Common distributions: (Continuous) uniform</vt:lpstr>
      <vt:lpstr>Common distributions: (Continuous) uniform</vt:lpstr>
      <vt:lpstr>Common distributions: Exponential</vt:lpstr>
      <vt:lpstr>Common distributions: Exponential</vt:lpstr>
      <vt:lpstr>Common distributions: Exponential</vt:lpstr>
      <vt:lpstr>Common distributions: Exponential</vt:lpstr>
      <vt:lpstr>Common distributions: Exponential</vt:lpstr>
      <vt:lpstr>Common distributions: Gamma</vt:lpstr>
      <vt:lpstr>Common distributions: Gamma</vt:lpstr>
      <vt:lpstr>Common distributions: Gamma</vt:lpstr>
      <vt:lpstr>Common distributions: Gamma</vt:lpstr>
      <vt:lpstr>Common distributions: Gamma</vt:lpstr>
      <vt:lpstr>Common distributions: Beta</vt:lpstr>
      <vt:lpstr>Common distributions: Beta</vt:lpstr>
      <vt:lpstr>Common distributions: Beta</vt:lpstr>
      <vt:lpstr>Common distributions: Beta</vt:lpstr>
      <vt:lpstr>Common distributions: Beta</vt:lpstr>
      <vt:lpstr>Common distributions: Normal / Gaussian</vt:lpstr>
      <vt:lpstr>Common distributions: Normal / Gaussian</vt:lpstr>
      <vt:lpstr>Common distributions: Normal / Gaussian</vt:lpstr>
      <vt:lpstr>Common distributions: Normal / Gaussian</vt:lpstr>
      <vt:lpstr>Common distributions: Normal / Gaussian</vt:lpstr>
      <vt:lpstr>Common distributions: Normal / Gaussian</vt:lpstr>
      <vt:lpstr>Common distributions: Normal / Gaussian</vt:lpstr>
      <vt:lpstr>Common distributions: Normal / Gaussian</vt:lpstr>
      <vt:lpstr>Common distributions: relationships</vt:lpstr>
      <vt:lpstr>Common distributions</vt:lpstr>
      <vt:lpstr>PowerPoint Presentation</vt:lpstr>
      <vt:lpstr>Sampling distributions</vt:lpstr>
      <vt:lpstr>Sampling distributions</vt:lpstr>
      <vt:lpstr>Sampling distributions</vt:lpstr>
      <vt:lpstr>Law of Large Numbers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Study designs (primer)</vt:lpstr>
      <vt:lpstr>Study question</vt:lpstr>
      <vt:lpstr>Observational studies: Cross-sectional studies</vt:lpstr>
      <vt:lpstr>Observational studies: Cohort studies</vt:lpstr>
      <vt:lpstr>Observational studies: Case-control study</vt:lpstr>
      <vt:lpstr>Interventional and experimental studies</vt:lpstr>
      <vt:lpstr>Types of interventional studies</vt:lpstr>
      <vt:lpstr>Quick note on ethics in RCTs</vt:lpstr>
      <vt:lpstr>Advanced intervention study designs</vt:lpstr>
      <vt:lpstr>Target trial emulation</vt:lpstr>
      <vt:lpstr>Field experimental designs (FEDs)</vt:lpstr>
      <vt:lpstr>FEDs: Completely Randomized Design (CRD)</vt:lpstr>
      <vt:lpstr>FEDs: Completely Randomized Design (CRD)</vt:lpstr>
      <vt:lpstr>FEDs: Randomized Complete Block Design</vt:lpstr>
      <vt:lpstr>FEDs: Randomized Complete Block Design</vt:lpstr>
      <vt:lpstr>FEDs: Latin square design</vt:lpstr>
      <vt:lpstr>FEDs: Latin square design</vt:lpstr>
      <vt:lpstr>FEDs: Other designs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22</TotalTime>
  <Words>2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and R short course</dc:title>
  <dc:creator>Marc Henrion, Evaristar Kudowa</dc:creator>
  <cp:keywords/>
  <cp:lastModifiedBy>Evaristar Kudowa</cp:lastModifiedBy>
  <cp:revision>1</cp:revision>
  <dcterms:created xsi:type="dcterms:W3CDTF">2026-01-22T09:39:21Z</dcterms:created>
  <dcterms:modified xsi:type="dcterms:W3CDTF">2026-01-22T10:25:15Z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26 January 2026</vt:lpwstr>
  </property>
  <property fmtid="{D5CDD505-2E9C-101B-9397-08002B2CF9AE}" pid="3" name="output">
    <vt:lpwstr/>
  </property>
  <property fmtid="{D5CDD505-2E9C-101B-9397-08002B2CF9AE}" pid="4" name="subtitle">
    <vt:lpwstr>Session 3: Probability distributions</vt:lpwstr>
  </property>
</Properties>
</file>